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27"/>
  </p:notesMasterIdLst>
  <p:sldIdLst>
    <p:sldId id="297" r:id="rId2"/>
    <p:sldId id="300" r:id="rId3"/>
    <p:sldId id="338" r:id="rId4"/>
    <p:sldId id="339" r:id="rId5"/>
    <p:sldId id="340" r:id="rId6"/>
    <p:sldId id="337" r:id="rId7"/>
    <p:sldId id="321" r:id="rId8"/>
    <p:sldId id="322" r:id="rId9"/>
    <p:sldId id="323" r:id="rId10"/>
    <p:sldId id="324" r:id="rId11"/>
    <p:sldId id="325" r:id="rId12"/>
    <p:sldId id="327" r:id="rId13"/>
    <p:sldId id="326" r:id="rId14"/>
    <p:sldId id="328" r:id="rId15"/>
    <p:sldId id="329" r:id="rId16"/>
    <p:sldId id="330" r:id="rId17"/>
    <p:sldId id="331" r:id="rId18"/>
    <p:sldId id="332" r:id="rId19"/>
    <p:sldId id="333" r:id="rId20"/>
    <p:sldId id="334" r:id="rId21"/>
    <p:sldId id="335" r:id="rId22"/>
    <p:sldId id="336" r:id="rId23"/>
    <p:sldId id="341" r:id="rId24"/>
    <p:sldId id="318" r:id="rId25"/>
    <p:sldId id="319" r:id="rId2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DE8C89-978B-49C7-A7EB-6FD4C4BD0FBE}" type="datetimeFigureOut">
              <a:rPr lang="pt-BR" smtClean="0"/>
              <a:t>19/08/2022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C47529-5A23-444B-B2CF-164C4870B3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730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6276E-A7C2-49B4-977B-F941FECAF9E9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1630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76350-D4EF-466F-B94C-1D724951317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65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2501D-5BED-473D-92A9-1A491F09EAC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1480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C303E4-EDBE-4113-9DAE-94ACD14252E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5895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C14E8-AF19-41D7-817E-1F19E50546C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6147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5B56D-E69D-42B2-8AD5-FF5178B619B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668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C42F1-2557-4B6E-A43B-D905FE98CB6D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7316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B7120-F576-4F35-BBC2-2E19711B020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1623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CF7AF-EEB4-470D-80C4-7AA09D6D2F1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8790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6535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7885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65771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12071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67401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41180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C4132-B0BE-49A9-A926-BBE2D5FC773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82836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D15AE-86D8-4CDC-82CE-BB4A51E89FD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2647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740A0F0-B58C-42C3-B01E-6C0BE5D6D1F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14252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7808" y="1485094"/>
            <a:ext cx="7774632" cy="3887812"/>
          </a:xfrm>
        </p:spPr>
        <p:txBody>
          <a:bodyPr>
            <a:noAutofit/>
          </a:bodyPr>
          <a:lstStyle/>
          <a:p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/>
              <a:t>MODERNAS RELAÇÕES</a:t>
            </a:r>
            <a:br>
              <a:rPr lang="pt-BR" sz="4000" b="1" dirty="0"/>
            </a:br>
            <a:r>
              <a:rPr lang="pt-BR" sz="4000" b="1" dirty="0" err="1"/>
              <a:t>dE</a:t>
            </a:r>
            <a:r>
              <a:rPr lang="pt-BR" sz="4000" b="1" dirty="0"/>
              <a:t> trabalho</a:t>
            </a: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>
                <a:solidFill>
                  <a:srgbClr val="FFFF00"/>
                </a:solidFill>
              </a:rPr>
              <a:t>CUMPRINDO JORNADAS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DE TRABALHO A DISTÂNCIA</a:t>
            </a:r>
            <a:br>
              <a:rPr lang="pt-BR" sz="4000" b="1" dirty="0"/>
            </a:br>
            <a:endParaRPr lang="pt-BR" sz="4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600" b="1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contexto atual, a </a:t>
            </a:r>
            <a:r>
              <a:rPr lang="pt-BR" sz="3600" b="1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prestação de serviços fora do estabelecimento empresarial </a:t>
            </a:r>
            <a:r>
              <a:rPr lang="pt-BR" sz="3600" b="1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uma tendência, em suas mais diversas formas</a:t>
            </a:r>
            <a:endParaRPr lang="pt-BR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848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Trabalho externo, remoto, teletrabalho, </a:t>
            </a:r>
            <a:r>
              <a:rPr lang="pt-BR" sz="3600" i="1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home office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nômades digitais, são </a:t>
            </a:r>
            <a:r>
              <a:rPr lang="pt-BR" sz="3600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formas de trabalho a distância 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ainda com pouca regulação e muitas dúvidas</a:t>
            </a:r>
            <a:endParaRPr lang="pt-BR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249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Brasil passou a </a:t>
            </a:r>
            <a:r>
              <a:rPr lang="pt-BR" sz="28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conceder visto temporário e de autorização de residência para o </a:t>
            </a:r>
            <a:r>
              <a:rPr lang="pt-BR" sz="2800" b="0" i="0" dirty="0">
                <a:solidFill>
                  <a:srgbClr val="FFFF00"/>
                </a:solidFill>
                <a:effectLst/>
                <a:latin typeface="Century Gothic" panose="020B0502020202020204" pitchFamily="34" charset="0"/>
              </a:rPr>
              <a:t>imigrante</a:t>
            </a:r>
            <a:r>
              <a:rPr lang="pt-BR" sz="28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 denominado </a:t>
            </a:r>
            <a:r>
              <a:rPr lang="pt-BR" sz="2800" b="0" i="0" dirty="0">
                <a:solidFill>
                  <a:srgbClr val="FFFF00"/>
                </a:solidFill>
                <a:effectLst/>
                <a:latin typeface="Century Gothic" panose="020B0502020202020204" pitchFamily="34" charset="0"/>
              </a:rPr>
              <a:t>"nômade digital”</a:t>
            </a:r>
            <a:r>
              <a:rPr lang="pt-BR" sz="28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, que faz uso de instrumentos de tecnologia da informação </a:t>
            </a:r>
            <a:r>
              <a:rPr lang="pt-BR" sz="2800" b="0" i="0" dirty="0">
                <a:solidFill>
                  <a:srgbClr val="FFFF00"/>
                </a:solidFill>
                <a:effectLst/>
                <a:latin typeface="Century Gothic" panose="020B0502020202020204" pitchFamily="34" charset="0"/>
              </a:rPr>
              <a:t>para o desempenho do trabalho prestado a empregador estrangeiro</a:t>
            </a:r>
            <a:endParaRPr lang="pt-BR" sz="2800" b="0" i="0" dirty="0">
              <a:solidFill>
                <a:schemeClr val="tx1"/>
              </a:solidFill>
              <a:effectLst/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pt-BR" sz="1800" dirty="0">
                <a:solidFill>
                  <a:schemeClr val="tx1"/>
                </a:solidFill>
              </a:rPr>
              <a:t>(</a:t>
            </a:r>
            <a:r>
              <a:rPr lang="pt-BR" sz="1800" b="0" i="0" dirty="0">
                <a:solidFill>
                  <a:schemeClr val="tx1"/>
                </a:solidFill>
                <a:effectLst/>
              </a:rPr>
              <a:t>Resolução CNIG MJSP nº 45, de 9 de setembro de 2021</a:t>
            </a:r>
            <a:r>
              <a:rPr lang="pt-BR" sz="1800" dirty="0">
                <a:solidFill>
                  <a:schemeClr val="tx1"/>
                </a:solidFill>
              </a:rPr>
              <a:t>)</a:t>
            </a:r>
            <a:endParaRPr lang="pt-BR" sz="1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6499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Nas demais formas de trabalho a distância, </a:t>
            </a:r>
            <a:r>
              <a:rPr lang="pt-BR" sz="3600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existência de controle da jornada de trabalho ainda é ponto de atenção</a:t>
            </a: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além das demais implicações dessa forma de prestação de serviços</a:t>
            </a:r>
            <a:endParaRPr lang="pt-BR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886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600" dirty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a alteração da CLT pela Reforma Trabalhista, </a:t>
            </a:r>
            <a:r>
              <a:rPr lang="pt-BR" sz="3600" b="1" dirty="0">
                <a:solidFill>
                  <a:srgbClr val="FFFF00"/>
                </a:solidFill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prevalece a teoria do tempo à disposição do empregador para a caracterização da jornada de trabalho</a:t>
            </a:r>
            <a:endParaRPr lang="pt-BR" sz="3600" b="1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979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200" b="0" i="0" dirty="0">
                <a:solidFill>
                  <a:schemeClr val="tx1"/>
                </a:solidFill>
                <a:effectLst/>
              </a:rPr>
              <a:t>Considera-se como de </a:t>
            </a:r>
            <a:r>
              <a:rPr lang="pt-BR" sz="3200" b="0" i="0" dirty="0">
                <a:solidFill>
                  <a:srgbClr val="FFFF00"/>
                </a:solidFill>
                <a:effectLst/>
              </a:rPr>
              <a:t>serviço efetivo</a:t>
            </a:r>
            <a:r>
              <a:rPr lang="pt-BR" sz="3200" b="0" i="0" dirty="0">
                <a:solidFill>
                  <a:schemeClr val="tx1"/>
                </a:solidFill>
                <a:effectLst/>
              </a:rPr>
              <a:t> </a:t>
            </a:r>
            <a:r>
              <a:rPr lang="pt-BR" sz="3200" b="0" i="0" dirty="0">
                <a:solidFill>
                  <a:srgbClr val="FFFF00"/>
                </a:solidFill>
                <a:effectLst/>
              </a:rPr>
              <a:t>o período em que o empregado esteja à disposição do empregador, aguardando ou executando ordens</a:t>
            </a:r>
            <a:r>
              <a:rPr lang="pt-BR" sz="3200" b="0" i="0" dirty="0">
                <a:solidFill>
                  <a:schemeClr val="tx1"/>
                </a:solidFill>
                <a:effectLst/>
              </a:rPr>
              <a:t>, salvo disposição especial expressamente consignada</a:t>
            </a:r>
            <a:r>
              <a:rPr lang="pt-BR" sz="3600" b="0" i="0" dirty="0">
                <a:solidFill>
                  <a:schemeClr val="tx1"/>
                </a:solidFill>
                <a:effectLst/>
              </a:rPr>
              <a:t> 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4º)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338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200" b="0" i="0" dirty="0">
                <a:solidFill>
                  <a:srgbClr val="FFFF00"/>
                </a:solidFill>
                <a:effectLst/>
              </a:rPr>
              <a:t>Não se distingue entre o trabalho realizado no estabelecimento do empregador, o executado no domicílio do empregado e o realizado a distância</a:t>
            </a:r>
            <a:r>
              <a:rPr lang="pt-BR" sz="3200" b="0" i="0" dirty="0">
                <a:solidFill>
                  <a:schemeClr val="tx1"/>
                </a:solidFill>
                <a:effectLst/>
              </a:rPr>
              <a:t>, desde que estejam caracterizados os pressupostos da relação de emprego 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6º)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430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200" b="0" i="0" dirty="0">
                <a:solidFill>
                  <a:schemeClr val="tx1"/>
                </a:solidFill>
                <a:effectLst/>
              </a:rPr>
              <a:t>Os meios telemáticos e informatizados de comando, controle e supervisão </a:t>
            </a:r>
            <a:r>
              <a:rPr lang="pt-BR" sz="3200" b="0" i="0" dirty="0">
                <a:solidFill>
                  <a:srgbClr val="FFFF00"/>
                </a:solidFill>
                <a:effectLst/>
              </a:rPr>
              <a:t>se equiparam, para fins de subordinação jurídica</a:t>
            </a:r>
            <a:r>
              <a:rPr lang="pt-BR" sz="3200" b="0" i="0" dirty="0">
                <a:solidFill>
                  <a:schemeClr val="tx1"/>
                </a:solidFill>
                <a:effectLst/>
              </a:rPr>
              <a:t>, aos meios pessoais e diretos de comando, controle e supervisão do trabalho alheio 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6º, § único)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5973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rgbClr val="FFFF00"/>
                </a:solidFill>
                <a:effectLst/>
              </a:rPr>
              <a:t>Não são abrangidos pelas normas sobre duração do trabalho os empregados que exercem atividade externa incompatível com a fixação de horário de trabalho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, devendo isto ser anotada na CTPS e no registro de empregados</a:t>
            </a:r>
            <a:endParaRPr lang="pt-BR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62, I)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0821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rgbClr val="FFFF00"/>
                </a:solidFill>
                <a:effectLst/>
              </a:rPr>
              <a:t>Também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 não são abrangidos pelo regime sobre duração do trabalho os gerentes, assim considerados </a:t>
            </a:r>
            <a:r>
              <a:rPr lang="pt-BR" sz="2800" b="0" i="0" dirty="0">
                <a:solidFill>
                  <a:srgbClr val="FFFF00"/>
                </a:solidFill>
                <a:effectLst/>
              </a:rPr>
              <a:t>os exercentes de cargos de gestão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, aos quais se equiparam os diretores e chefes de departamento ou filial</a:t>
            </a:r>
            <a:endParaRPr lang="pt-BR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62, II)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055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Aos que exerçam cargo de gestão não se aplicam as normas sobre duração do trabalho quando o </a:t>
            </a:r>
            <a:r>
              <a:rPr lang="pt-BR" sz="2800" b="0" i="0" dirty="0">
                <a:solidFill>
                  <a:srgbClr val="FFFF00"/>
                </a:solidFill>
                <a:effectLst/>
              </a:rPr>
              <a:t>salário do cargo de confiança, compreendendo a gratificação de função, se houver, for superior ao valor do respectivo salário efetivo acrescido de 40%</a:t>
            </a:r>
            <a:endParaRPr lang="pt-BR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62, § único)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3961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E, igualmente, também não são abrangidos pelo regime sobre duração do trabalho os </a:t>
            </a:r>
            <a:r>
              <a:rPr lang="pt-BR" sz="2800" b="0" i="0" dirty="0">
                <a:solidFill>
                  <a:srgbClr val="FFFF00"/>
                </a:solidFill>
                <a:effectLst/>
              </a:rPr>
              <a:t>empregados em regime de teletrabalho </a:t>
            </a:r>
            <a:r>
              <a:rPr lang="pt-BR" sz="2800" b="0" i="0" u="sng" dirty="0">
                <a:solidFill>
                  <a:srgbClr val="FFFF00"/>
                </a:solidFill>
                <a:effectLst/>
              </a:rPr>
              <a:t>que prestam serviço por produção ou tarefa</a:t>
            </a:r>
            <a:endParaRPr lang="pt-BR" sz="2800" u="sng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62, III)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4610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Teletrabalho ou trabalho remoto </a:t>
            </a:r>
            <a:r>
              <a:rPr lang="pt-BR" sz="2800" b="0" i="0" dirty="0">
                <a:solidFill>
                  <a:srgbClr val="FFFF00"/>
                </a:solidFill>
                <a:effectLst/>
              </a:rPr>
              <a:t>é a prestação de serviços fora das dependências do empregador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, de maneira preponderante ou não, </a:t>
            </a:r>
            <a:r>
              <a:rPr lang="pt-BR" sz="2800" b="0" i="0" dirty="0">
                <a:solidFill>
                  <a:srgbClr val="FFFF00"/>
                </a:solidFill>
                <a:effectLst/>
              </a:rPr>
              <a:t>com a utilização de tecnologias de informação e de comunicação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, que, por sua natureza, não se configure como trabalho externo (CLT, art</a:t>
            </a:r>
            <a:r>
              <a:rPr lang="pt-BR" sz="2800" dirty="0">
                <a:solidFill>
                  <a:schemeClr val="tx1"/>
                </a:solidFill>
              </a:rPr>
              <a:t>. 75-B)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5466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O comparecimento ainda que habitual às dependências do empregador para a realização de atividades específicas que exijam a presença do empregado, </a:t>
            </a:r>
            <a:r>
              <a:rPr lang="pt-BR" sz="2800" b="0" i="0" dirty="0">
                <a:solidFill>
                  <a:srgbClr val="FFFF00"/>
                </a:solidFill>
                <a:effectLst/>
              </a:rPr>
              <a:t>não descaracteriza o regime de teletrabalho ou trabalho remoto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 (CLT, art</a:t>
            </a:r>
            <a:r>
              <a:rPr lang="pt-BR" sz="2800" dirty="0">
                <a:solidFill>
                  <a:schemeClr val="tx1"/>
                </a:solidFill>
              </a:rPr>
              <a:t>. 75-B, § 1º)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9547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O empregado submetido ao regime de teletrabalho ou trabalho remoto </a:t>
            </a:r>
            <a:r>
              <a:rPr lang="pt-BR" sz="2800" b="0" i="0" dirty="0">
                <a:solidFill>
                  <a:srgbClr val="FFFF00"/>
                </a:solidFill>
                <a:effectLst/>
              </a:rPr>
              <a:t>poderá prestar serviços por jornada ou por produção ou tarefa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, </a:t>
            </a:r>
            <a:r>
              <a:rPr lang="pt-BR" sz="2800" b="0" i="0" u="sng" dirty="0">
                <a:solidFill>
                  <a:schemeClr val="tx1"/>
                </a:solidFill>
                <a:effectLst/>
              </a:rPr>
              <a:t>permitida a sua adoção para estagiários e aprendizes 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75-B, § 2º e 6º)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9147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O tempo de uso de equipamentos tecnológicos e de infraestrutura necessária, </a:t>
            </a:r>
            <a:r>
              <a:rPr lang="pt-BR" sz="2800" i="0" dirty="0">
                <a:solidFill>
                  <a:schemeClr val="tx1"/>
                </a:solidFill>
                <a:effectLst/>
              </a:rPr>
              <a:t>softwares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, ferramentas digitais ou aplicativos utilizados para o teletrabalho, </a:t>
            </a:r>
            <a:r>
              <a:rPr lang="pt-BR" sz="2800" b="0" i="0" dirty="0">
                <a:solidFill>
                  <a:srgbClr val="FFFF00"/>
                </a:solidFill>
                <a:effectLst/>
              </a:rPr>
              <a:t>fora da jornada de trabalho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, </a:t>
            </a:r>
            <a:r>
              <a:rPr lang="pt-BR" sz="2800" b="0" i="0" u="sng" dirty="0">
                <a:solidFill>
                  <a:schemeClr val="tx1"/>
                </a:solidFill>
                <a:effectLst/>
              </a:rPr>
              <a:t>não constitui tempo à disposição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, prontidão ou sobreaviso, exceto se houver previsão em acordo individual, coletivo ou CCT 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75-B, § 5º)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750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rgbClr val="FFFF00"/>
                </a:solidFill>
                <a:effectLst/>
              </a:rPr>
              <a:t>Aos empregados em regime de teletrabalho aplicam-se 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as disposições previstas na legislação local e nas </a:t>
            </a:r>
            <a:r>
              <a:rPr lang="pt-BR" sz="2800" b="0" i="0" dirty="0">
                <a:solidFill>
                  <a:srgbClr val="FFFF00"/>
                </a:solidFill>
                <a:effectLst/>
              </a:rPr>
              <a:t>convenções e acordos coletivos de trabalho relativas à base territorial do estabelecimento de registro do empregado 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75-B, § 7º)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6930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O teletrabalho ou trabalho remoto </a:t>
            </a:r>
            <a:r>
              <a:rPr lang="pt-BR" sz="2800" b="0" i="0" dirty="0">
                <a:solidFill>
                  <a:srgbClr val="FFFF00"/>
                </a:solidFill>
                <a:effectLst/>
              </a:rPr>
              <a:t>deverá constar expressamente do contrato individual de trabalho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, podendo ser realizada a alteração entre regime presencial e de teletrabalho desde que haja mútuo acordo entre as partes </a:t>
            </a:r>
          </a:p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(CLT, art</a:t>
            </a:r>
            <a:r>
              <a:rPr lang="pt-BR" sz="2800" dirty="0">
                <a:solidFill>
                  <a:schemeClr val="tx1"/>
                </a:solidFill>
              </a:rPr>
              <a:t>. 75-C)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772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A responsabilidade pela aquisição, manutenção ou fornecimento dos equipamentos tecnológicos e da infraestrutura necessária e adequada ao trabalho remoto, bem como ao reembolso de despesas arcadas pelo empregado, </a:t>
            </a:r>
            <a:r>
              <a:rPr lang="pt-BR" sz="2800" b="0" i="0" dirty="0">
                <a:solidFill>
                  <a:srgbClr val="FFFF00"/>
                </a:solidFill>
                <a:effectLst/>
              </a:rPr>
              <a:t>serão previstas em contrato escrito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 (CLT, art</a:t>
            </a:r>
            <a:r>
              <a:rPr lang="pt-BR" sz="2800" dirty="0">
                <a:solidFill>
                  <a:schemeClr val="tx1"/>
                </a:solidFill>
              </a:rPr>
              <a:t>. 75-D)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3905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O empregador deverá </a:t>
            </a:r>
            <a:r>
              <a:rPr lang="pt-BR" sz="2800" b="0" i="0" dirty="0">
                <a:solidFill>
                  <a:srgbClr val="FFFF00"/>
                </a:solidFill>
                <a:effectLst/>
              </a:rPr>
              <a:t>instruir de maneira expressa e ostensiva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 sobre as precauções a tomar para se evitar doenças e acidentes de trabalho, </a:t>
            </a:r>
            <a:r>
              <a:rPr lang="pt-BR" sz="2800" b="0" i="0" dirty="0">
                <a:solidFill>
                  <a:srgbClr val="FFFF00"/>
                </a:solidFill>
                <a:effectLst/>
              </a:rPr>
              <a:t>devendo o empregado assinar termo de responsabilidade 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comprometendo-se a seguir as instruções fornecidas (CLT, art</a:t>
            </a:r>
            <a:r>
              <a:rPr lang="pt-BR" sz="2800" dirty="0">
                <a:solidFill>
                  <a:schemeClr val="tx1"/>
                </a:solidFill>
              </a:rPr>
              <a:t>. 75-E)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1004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6554867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b="0" i="0" dirty="0">
                <a:solidFill>
                  <a:schemeClr val="tx1"/>
                </a:solidFill>
                <a:effectLst/>
              </a:rPr>
              <a:t>Deverá ser dada </a:t>
            </a:r>
            <a:r>
              <a:rPr lang="pt-BR" sz="2800" b="0" i="0" dirty="0">
                <a:solidFill>
                  <a:srgbClr val="FFFF00"/>
                </a:solidFill>
                <a:effectLst/>
              </a:rPr>
              <a:t>prioridade aos empregados com deficiência e com filhos ou criança sob guarda judicial até quatro anos de idade</a:t>
            </a:r>
            <a:r>
              <a:rPr lang="pt-BR" sz="2800" b="0" i="0" dirty="0">
                <a:solidFill>
                  <a:schemeClr val="tx1"/>
                </a:solidFill>
                <a:effectLst/>
              </a:rPr>
              <a:t> na alocação em vagas para atividades que possam ser efetuadas por meio do teletrabalho ou trabalho remoto (CLT, art</a:t>
            </a:r>
            <a:r>
              <a:rPr lang="pt-BR" sz="2800" dirty="0">
                <a:solidFill>
                  <a:schemeClr val="tx1"/>
                </a:solidFill>
              </a:rPr>
              <a:t>. 75-F)</a:t>
            </a:r>
            <a:endParaRPr lang="pt-BR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7456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556792"/>
            <a:ext cx="7056784" cy="41044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36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Ainda neste ano de 2022 cerca de </a:t>
            </a:r>
            <a:r>
              <a:rPr lang="pt-BR" sz="3600" b="0" i="0" dirty="0">
                <a:solidFill>
                  <a:srgbClr val="FFFF00"/>
                </a:solidFill>
                <a:effectLst/>
                <a:latin typeface="Century Gothic" panose="020B0502020202020204" pitchFamily="34" charset="0"/>
              </a:rPr>
              <a:t>1,87 bilhões de pessoas exercerão as suas atividades sem um local definido</a:t>
            </a:r>
            <a:r>
              <a:rPr lang="pt-BR" sz="3600" b="0" i="0" dirty="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, ou seja, praticamente 43% da mão de obra mundial!</a:t>
            </a:r>
            <a:endParaRPr lang="pt-BR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713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7808" y="1485094"/>
            <a:ext cx="7628384" cy="3887812"/>
          </a:xfrm>
        </p:spPr>
        <p:txBody>
          <a:bodyPr>
            <a:noAutofit/>
          </a:bodyPr>
          <a:lstStyle/>
          <a:p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/>
              <a:t>MODERNAS RELAÇÕES </a:t>
            </a:r>
            <a:r>
              <a:rPr lang="pt-BR" sz="4000" b="1" dirty="0" err="1"/>
              <a:t>dE</a:t>
            </a:r>
            <a:r>
              <a:rPr lang="pt-BR" sz="4000" b="1" dirty="0"/>
              <a:t> trabalho :</a:t>
            </a: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>
                <a:solidFill>
                  <a:srgbClr val="FFFF00"/>
                </a:solidFill>
              </a:rPr>
              <a:t>“Não é bom ter zelo sem conhecimento, nem ser precipitado e perder o caminho” </a:t>
            </a:r>
            <a:r>
              <a:rPr lang="pt-BR" sz="2000" b="1" dirty="0"/>
              <a:t>(Provérbios de Salomão, 19.2)</a:t>
            </a:r>
          </a:p>
        </p:txBody>
      </p:sp>
    </p:spTree>
    <p:extLst>
      <p:ext uri="{BB962C8B-B14F-4D97-AF65-F5344CB8AC3E}">
        <p14:creationId xmlns:p14="http://schemas.microsoft.com/office/powerpoint/2010/main" val="1340979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7808" y="476672"/>
            <a:ext cx="7628384" cy="3887812"/>
          </a:xfrm>
        </p:spPr>
        <p:txBody>
          <a:bodyPr>
            <a:noAutofit/>
          </a:bodyPr>
          <a:lstStyle/>
          <a:p>
            <a:pPr algn="ctr"/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br>
              <a:rPr lang="pt-BR" sz="4000" b="1" dirty="0"/>
            </a:br>
            <a:r>
              <a:rPr lang="pt-BR" sz="4000" b="1" dirty="0"/>
              <a:t>MUITO OBRIGADO!</a:t>
            </a:r>
            <a:br>
              <a:rPr lang="pt-BR" sz="4000" b="1" dirty="0"/>
            </a:br>
            <a:br>
              <a:rPr lang="pt-BR" sz="4000" b="1" dirty="0"/>
            </a:br>
            <a:r>
              <a:rPr lang="pt-BR" sz="3600" dirty="0"/>
              <a:t>Henrique </a:t>
            </a:r>
            <a:r>
              <a:rPr lang="pt-BR" sz="3600" dirty="0" err="1"/>
              <a:t>nelson</a:t>
            </a:r>
            <a:r>
              <a:rPr lang="pt-BR" sz="3600" dirty="0"/>
              <a:t> </a:t>
            </a:r>
            <a:r>
              <a:rPr lang="pt-BR" sz="3600" dirty="0" err="1"/>
              <a:t>ferreira</a:t>
            </a:r>
            <a:br>
              <a:rPr lang="pt-BR" sz="3600" dirty="0"/>
            </a:br>
            <a:r>
              <a:rPr lang="pt-BR" sz="2400" b="1" cap="none" dirty="0">
                <a:solidFill>
                  <a:srgbClr val="FFFF00"/>
                </a:solidFill>
              </a:rPr>
              <a:t>hnelsonferreira@gmail.com</a:t>
            </a:r>
            <a:br>
              <a:rPr lang="pt-BR" sz="2400" b="1" cap="none" dirty="0">
                <a:solidFill>
                  <a:srgbClr val="FFFF00"/>
                </a:solidFill>
              </a:rPr>
            </a:br>
            <a:r>
              <a:rPr lang="pt-BR" sz="2400" b="1" cap="none" dirty="0">
                <a:solidFill>
                  <a:srgbClr val="FFFF00"/>
                </a:solidFill>
              </a:rPr>
              <a:t>28-99994-7464</a:t>
            </a:r>
            <a:br>
              <a:rPr lang="pt-BR" sz="2000" cap="none" dirty="0"/>
            </a:b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814902025"/>
      </p:ext>
    </p:extLst>
  </p:cSld>
  <p:clrMapOvr>
    <a:masterClrMapping/>
  </p:clrMapOvr>
</p:sld>
</file>

<file path=ppt/theme/theme1.xml><?xml version="1.0" encoding="utf-8"?>
<a:theme xmlns:a="http://schemas.openxmlformats.org/drawingml/2006/main" name="Fatia">
  <a:themeElements>
    <a:clrScheme name="Personalizada 2">
      <a:dk1>
        <a:srgbClr val="17406D"/>
      </a:dk1>
      <a:lt1>
        <a:sysClr val="window" lastClr="FFFFFF"/>
      </a:lt1>
      <a:dk2>
        <a:srgbClr val="17406D"/>
      </a:dk2>
      <a:lt2>
        <a:srgbClr val="FFFFFF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2135</TotalTime>
  <Words>964</Words>
  <Application>Microsoft Office PowerPoint</Application>
  <PresentationFormat>Apresentação na tela (4:3)</PresentationFormat>
  <Paragraphs>34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0" baseType="lpstr">
      <vt:lpstr>Calibri</vt:lpstr>
      <vt:lpstr>Century Gothic</vt:lpstr>
      <vt:lpstr>Tahoma</vt:lpstr>
      <vt:lpstr>Wingdings 3</vt:lpstr>
      <vt:lpstr>Fatia</vt:lpstr>
      <vt:lpstr>  MODERNAS RELAÇÕES dE trabalho  CUMPRINDO JORNADAS DE TRABALHO A DISTÂNCIA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    MODERNAS RELAÇÕES dE trabalho :  “Não é bom ter zelo sem conhecimento, nem ser precipitado e perder o caminho” (Provérbios de Salomão, 19.2)</vt:lpstr>
      <vt:lpstr>     MUITO OBRIGADO!  Henrique nelson ferreira hnelsonferreira@gmail.com 28-99994-7464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DIREITOS DOS IDOSOS</dc:title>
  <dc:creator>xp</dc:creator>
  <cp:lastModifiedBy>Henrique</cp:lastModifiedBy>
  <cp:revision>123</cp:revision>
  <dcterms:created xsi:type="dcterms:W3CDTF">2009-07-16T20:03:03Z</dcterms:created>
  <dcterms:modified xsi:type="dcterms:W3CDTF">2022-08-19T14:58:54Z</dcterms:modified>
</cp:coreProperties>
</file>