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5" r:id="rId1"/>
  </p:sldMasterIdLst>
  <p:notesMasterIdLst>
    <p:notesMasterId r:id="rId13"/>
  </p:notesMasterIdLst>
  <p:sldIdLst>
    <p:sldId id="297" r:id="rId2"/>
    <p:sldId id="325" r:id="rId3"/>
    <p:sldId id="377" r:id="rId4"/>
    <p:sldId id="374" r:id="rId5"/>
    <p:sldId id="378" r:id="rId6"/>
    <p:sldId id="380" r:id="rId7"/>
    <p:sldId id="379" r:id="rId8"/>
    <p:sldId id="382" r:id="rId9"/>
    <p:sldId id="383" r:id="rId10"/>
    <p:sldId id="381" r:id="rId11"/>
    <p:sldId id="319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59" autoAdjust="0"/>
    <p:restoredTop sz="94660"/>
  </p:normalViewPr>
  <p:slideViewPr>
    <p:cSldViewPr>
      <p:cViewPr varScale="1">
        <p:scale>
          <a:sx n="69" d="100"/>
          <a:sy n="69" d="100"/>
        </p:scale>
        <p:origin x="135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E8C89-978B-49C7-A7EB-6FD4C4BD0FBE}" type="datetimeFigureOut">
              <a:rPr lang="pt-BR" smtClean="0"/>
              <a:t>10/05/2026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C47529-5A23-444B-B2CF-164C4870B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730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020" y="1769541"/>
            <a:ext cx="7080026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020" y="3598339"/>
            <a:ext cx="7080026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2272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4358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1761068"/>
            <a:ext cx="7192913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589879"/>
            <a:ext cx="7192913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2501D-5BED-473D-92A9-1A491F09EAC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675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7" y="1732449"/>
            <a:ext cx="3795373" cy="4058750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169" y="1732450"/>
            <a:ext cx="3798499" cy="4058751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1559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5" y="1770323"/>
            <a:ext cx="3787423" cy="4112953"/>
          </a:xfrm>
          <a:prstGeom prst="rect">
            <a:avLst/>
          </a:prstGeom>
        </p:spPr>
      </p:pic>
      <p:pic>
        <p:nvPicPr>
          <p:cNvPr id="14" name="Picture 13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245" y="1770323"/>
            <a:ext cx="3787423" cy="41129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4404" y="1835254"/>
            <a:ext cx="3657258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404" y="2380138"/>
            <a:ext cx="365725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5" y="1835255"/>
            <a:ext cx="3671498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1225" y="2380138"/>
            <a:ext cx="367149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C14E8-AF19-41D7-817E-1F19E50546C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6690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0750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8447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0"/>
            <a:ext cx="2780167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5" y="609600"/>
            <a:ext cx="4808943" cy="518160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1518"/>
            <a:ext cx="2780167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B7120-F576-4F35-BBC2-2E19711B02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474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late-V2-S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987" y="609923"/>
            <a:ext cx="3428146" cy="52054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923"/>
            <a:ext cx="3924676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76728" y="743989"/>
            <a:ext cx="3165375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9261"/>
            <a:ext cx="3924676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3510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late-V2-S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5" y="540085"/>
            <a:ext cx="7656010" cy="38343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4" y="4565255"/>
            <a:ext cx="7766495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26217" y="695010"/>
            <a:ext cx="7285600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6532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1560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8437"/>
            <a:ext cx="776532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295180"/>
            <a:ext cx="7765322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16294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3"/>
            <a:ext cx="6564224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304353"/>
            <a:ext cx="7765322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TextBox 10"/>
          <p:cNvSpPr txBox="1"/>
          <p:nvPr/>
        </p:nvSpPr>
        <p:spPr>
          <a:xfrm>
            <a:off x="627459" y="87391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28359" y="293324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137622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2126943"/>
            <a:ext cx="7765322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9" y="4650556"/>
            <a:ext cx="776414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20815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5033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7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4929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4929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15247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39" y="1826045"/>
            <a:ext cx="2529046" cy="1833558"/>
          </a:xfrm>
          <a:prstGeom prst="rect">
            <a:avLst/>
          </a:prstGeom>
        </p:spPr>
      </p:pic>
      <p:pic>
        <p:nvPicPr>
          <p:cNvPr id="28" name="Picture 27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813" y="1826045"/>
            <a:ext cx="2529046" cy="1833558"/>
          </a:xfrm>
          <a:prstGeom prst="rect">
            <a:avLst/>
          </a:prstGeom>
        </p:spPr>
      </p:pic>
      <p:pic>
        <p:nvPicPr>
          <p:cNvPr id="29" name="Picture 28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715" y="1826045"/>
            <a:ext cx="2529046" cy="1833558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6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63577" y="1938918"/>
            <a:ext cx="2319276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6" y="4480369"/>
            <a:ext cx="2475738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91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09307" y="1939094"/>
            <a:ext cx="2319276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75" y="4480368"/>
            <a:ext cx="2476753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5023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56774" y="1934432"/>
            <a:ext cx="2319276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4929" y="4480366"/>
            <a:ext cx="2475738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64702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68312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7302" y="609600"/>
            <a:ext cx="1713365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7" y="609600"/>
            <a:ext cx="5937654" cy="5181601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8893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1732450"/>
            <a:ext cx="776532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7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9120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  <p:sldLayoutId id="2147483897" r:id="rId12"/>
    <p:sldLayoutId id="2147483898" r:id="rId13"/>
    <p:sldLayoutId id="2147483899" r:id="rId14"/>
    <p:sldLayoutId id="2147483900" r:id="rId15"/>
    <p:sldLayoutId id="2147483901" r:id="rId16"/>
    <p:sldLayoutId id="214748390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6692" y="1556792"/>
            <a:ext cx="7630616" cy="3024336"/>
          </a:xfrm>
        </p:spPr>
        <p:txBody>
          <a:bodyPr>
            <a:noAutofit/>
          </a:bodyPr>
          <a:lstStyle/>
          <a:p>
            <a:pPr algn="l"/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r>
              <a:rPr lang="pt-BR" sz="4800" b="1" dirty="0">
                <a:solidFill>
                  <a:srgbClr val="FFFF00"/>
                </a:solidFill>
              </a:rPr>
              <a:t>ATUALIZAÇÕES</a:t>
            </a:r>
            <a:br>
              <a:rPr lang="pt-BR" sz="4800" b="1" dirty="0">
                <a:solidFill>
                  <a:srgbClr val="FFFF00"/>
                </a:solidFill>
              </a:rPr>
            </a:br>
            <a:r>
              <a:rPr lang="pt-BR" sz="4800" b="1" dirty="0">
                <a:solidFill>
                  <a:srgbClr val="FFFF00"/>
                </a:solidFill>
              </a:rPr>
              <a:t>NA LEGISLAÇÃO TRABALHISTA:</a:t>
            </a:r>
            <a:br>
              <a:rPr lang="pt-BR" sz="4800" b="1" dirty="0">
                <a:solidFill>
                  <a:srgbClr val="FFFF00"/>
                </a:solidFill>
              </a:rPr>
            </a:br>
            <a:br>
              <a:rPr lang="pt-BR" sz="3200" b="1" dirty="0">
                <a:solidFill>
                  <a:schemeClr val="tx1"/>
                </a:solidFill>
              </a:rPr>
            </a:br>
            <a:r>
              <a:rPr lang="pt-BR" sz="3600" b="1" dirty="0">
                <a:solidFill>
                  <a:schemeClr val="tx1"/>
                </a:solidFill>
              </a:rPr>
              <a:t>DÚVIDAS E</a:t>
            </a:r>
            <a:br>
              <a:rPr lang="pt-BR" sz="3600" b="1" dirty="0">
                <a:solidFill>
                  <a:schemeClr val="tx1"/>
                </a:solidFill>
              </a:rPr>
            </a:br>
            <a:r>
              <a:rPr lang="pt-BR" sz="3600" b="1" dirty="0">
                <a:solidFill>
                  <a:schemeClr val="tx1"/>
                </a:solidFill>
              </a:rPr>
              <a:t>ESCLARECIMENTOS</a:t>
            </a:r>
            <a:endParaRPr lang="pt-BR" sz="3600" b="1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7BAD580-217A-014C-2762-FDE95E581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339" y="908720"/>
            <a:ext cx="7765322" cy="4058751"/>
          </a:xfrm>
        </p:spPr>
        <p:txBody>
          <a:bodyPr>
            <a:noAutofit/>
          </a:bodyPr>
          <a:lstStyle/>
          <a:p>
            <a:pPr marL="36900" indent="0">
              <a:buNone/>
            </a:pPr>
            <a:r>
              <a:rPr lang="pt-BR" sz="4000" b="1" i="0" dirty="0">
                <a:solidFill>
                  <a:srgbClr val="FFFF00"/>
                </a:solidFill>
                <a:effectLst/>
              </a:rPr>
              <a:t>Alterações recentes: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4000" b="1" dirty="0">
                <a:solidFill>
                  <a:schemeClr val="tx1"/>
                </a:solidFill>
                <a:effectLst/>
              </a:rPr>
              <a:t>Licença paternidade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4000" b="1" dirty="0">
                <a:solidFill>
                  <a:schemeClr val="tx1"/>
                </a:solidFill>
                <a:effectLst/>
              </a:rPr>
              <a:t>Saúde preventiva</a:t>
            </a:r>
            <a:endParaRPr lang="pt-BR" sz="4000" b="1" dirty="0">
              <a:solidFill>
                <a:srgbClr val="FFFF00"/>
              </a:solidFill>
              <a:effectLst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sz="4000" b="1" dirty="0">
                <a:solidFill>
                  <a:schemeClr val="tx1"/>
                </a:solidFill>
                <a:effectLst/>
              </a:rPr>
              <a:t>Disponibilização de laudos ambientais 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4000" b="1" dirty="0">
                <a:solidFill>
                  <a:schemeClr val="tx1"/>
                </a:solidFill>
                <a:effectLst/>
              </a:rPr>
              <a:t>Periculosidade para motociclistas</a:t>
            </a:r>
          </a:p>
        </p:txBody>
      </p:sp>
    </p:spTree>
    <p:extLst>
      <p:ext uri="{BB962C8B-B14F-4D97-AF65-F5344CB8AC3E}">
        <p14:creationId xmlns:p14="http://schemas.microsoft.com/office/powerpoint/2010/main" val="2473787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itória histórica: Lei amplia licença-paternidade para 20 dias com  transição gradual – SMABC">
            <a:extLst>
              <a:ext uri="{FF2B5EF4-FFF2-40B4-BE49-F238E27FC236}">
                <a16:creationId xmlns:a16="http://schemas.microsoft.com/office/drawing/2014/main" id="{A650E274-AC9C-43DE-8E00-EB49F9D0A7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132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7BAD580-217A-014C-2762-FDE95E581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620688"/>
            <a:ext cx="8424936" cy="5904656"/>
          </a:xfrm>
        </p:spPr>
        <p:txBody>
          <a:bodyPr>
            <a:normAutofit fontScale="92500"/>
          </a:bodyPr>
          <a:lstStyle/>
          <a:p>
            <a:pPr marL="36900" indent="0">
              <a:buNone/>
            </a:pPr>
            <a:r>
              <a:rPr lang="pt-BR" sz="3600" b="1" dirty="0">
                <a:solidFill>
                  <a:srgbClr val="FFFF00"/>
                </a:solidFill>
              </a:rPr>
              <a:t>Licença paternidade </a:t>
            </a:r>
            <a:r>
              <a:rPr lang="pt-BR" sz="3000" b="1" dirty="0">
                <a:solidFill>
                  <a:schemeClr val="tx1"/>
                </a:solidFill>
              </a:rPr>
              <a:t>(Lei nº 15.371, 31/03/2026)</a:t>
            </a:r>
          </a:p>
          <a:p>
            <a:pPr marL="36900" indent="0">
              <a:buNone/>
            </a:pPr>
            <a:r>
              <a:rPr lang="pt-BR" sz="3200" b="1" i="0" dirty="0">
                <a:solidFill>
                  <a:schemeClr val="tx1"/>
                </a:solidFill>
                <a:effectLst/>
              </a:rPr>
              <a:t>Destaques: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Ampliação progressiva da licença atual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Salário paternidade a partir de 2027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Devidos também para adoção e guarda judicial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Prazos estendidos em determinados casos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Comunicação prévia ao empregador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Possibilidade de férias após a licença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Garantia de permanência no emprego</a:t>
            </a: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791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ova Lei Obriga Empresas a Promoverem Campanhas de Saúde - Contabilidade em  BH">
            <a:extLst>
              <a:ext uri="{FF2B5EF4-FFF2-40B4-BE49-F238E27FC236}">
                <a16:creationId xmlns:a16="http://schemas.microsoft.com/office/drawing/2014/main" id="{F28191A2-A00C-468C-91C5-327771EF3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942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7BAD580-217A-014C-2762-FDE95E581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620688"/>
            <a:ext cx="8424936" cy="5904656"/>
          </a:xfrm>
        </p:spPr>
        <p:txBody>
          <a:bodyPr>
            <a:normAutofit fontScale="92500"/>
          </a:bodyPr>
          <a:lstStyle/>
          <a:p>
            <a:pPr marL="36900" indent="0">
              <a:buNone/>
            </a:pPr>
            <a:r>
              <a:rPr lang="pt-BR" sz="3600" b="1" dirty="0">
                <a:solidFill>
                  <a:srgbClr val="FFFF00"/>
                </a:solidFill>
              </a:rPr>
              <a:t>Saúde preventiva </a:t>
            </a:r>
            <a:r>
              <a:rPr lang="pt-BR" sz="3000" b="1" dirty="0">
                <a:solidFill>
                  <a:schemeClr val="tx1"/>
                </a:solidFill>
              </a:rPr>
              <a:t>(Lei nº 15.377, 02/04/2026)</a:t>
            </a:r>
          </a:p>
          <a:p>
            <a:pPr marL="36900" indent="0">
              <a:buNone/>
            </a:pPr>
            <a:r>
              <a:rPr lang="pt-BR" sz="3200" b="1" i="0" dirty="0">
                <a:solidFill>
                  <a:schemeClr val="tx1"/>
                </a:solidFill>
                <a:effectLst/>
              </a:rPr>
              <a:t>Destaques: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Obrigações de informação e conscientização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Salário paternidade a partir de 2027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Devidos também para adoção e guarda judicial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Prazos estendidos em determinados casos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Comunicação prévia ao empregador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Possibilidade de férias após a licença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Garantia de permanência no emprego</a:t>
            </a: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789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ontestação de Laudo Pericial de Insalubridade e Periculosidade  Desfavorável: Estratégias Técnicas e Jurídicas - JAS Perícias - Perícia  Grafotécnica, Documentoscopia e Papiloscopia em Diadema - São Paulo">
            <a:extLst>
              <a:ext uri="{FF2B5EF4-FFF2-40B4-BE49-F238E27FC236}">
                <a16:creationId xmlns:a16="http://schemas.microsoft.com/office/drawing/2014/main" id="{8A936F06-33E9-406A-A41F-4D8BF9845C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552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7BAD580-217A-014C-2762-FDE95E581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620688"/>
            <a:ext cx="8424936" cy="5904656"/>
          </a:xfrm>
        </p:spPr>
        <p:txBody>
          <a:bodyPr>
            <a:normAutofit/>
          </a:bodyPr>
          <a:lstStyle/>
          <a:p>
            <a:pPr marL="36900" indent="0">
              <a:buNone/>
            </a:pPr>
            <a:r>
              <a:rPr lang="pt-BR" sz="3600" b="1" dirty="0">
                <a:solidFill>
                  <a:srgbClr val="FFFF00"/>
                </a:solidFill>
              </a:rPr>
              <a:t>Disponibilização de laudos ambientais </a:t>
            </a:r>
            <a:r>
              <a:rPr lang="pt-BR" sz="3000" b="1" dirty="0">
                <a:solidFill>
                  <a:schemeClr val="tx1"/>
                </a:solidFill>
              </a:rPr>
              <a:t>(Portaria MTE nº 2.021, 03/12/2025)</a:t>
            </a:r>
          </a:p>
          <a:p>
            <a:pPr marL="36900" indent="0">
              <a:buNone/>
            </a:pPr>
            <a:r>
              <a:rPr lang="pt-BR" sz="3200" b="1" i="0" dirty="0">
                <a:solidFill>
                  <a:schemeClr val="tx1"/>
                </a:solidFill>
                <a:effectLst/>
              </a:rPr>
              <a:t>Destaques: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i="0" dirty="0">
                <a:solidFill>
                  <a:schemeClr val="tx1"/>
                </a:solidFill>
                <a:effectLst/>
              </a:rPr>
              <a:t>O laudo caracterizador da insalubridade e da periculosidade deve estar disponível aos trabalhadores, sindicatos das categorias profissionais e à inspeção do trabalho</a:t>
            </a:r>
          </a:p>
        </p:txBody>
      </p:sp>
    </p:spTree>
    <p:extLst>
      <p:ext uri="{BB962C8B-B14F-4D97-AF65-F5344CB8AC3E}">
        <p14:creationId xmlns:p14="http://schemas.microsoft.com/office/powerpoint/2010/main" val="3478077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ericulosidade: O que muda com o Novo Anexo V da NR-16 para motociclistas?  - Grupo MasterMed">
            <a:extLst>
              <a:ext uri="{FF2B5EF4-FFF2-40B4-BE49-F238E27FC236}">
                <a16:creationId xmlns:a16="http://schemas.microsoft.com/office/drawing/2014/main" id="{BF6D27FE-D05B-4B03-BD7C-F1F18FC9D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442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7BAD580-217A-014C-2762-FDE95E581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620688"/>
            <a:ext cx="8424936" cy="5904656"/>
          </a:xfrm>
        </p:spPr>
        <p:txBody>
          <a:bodyPr>
            <a:normAutofit lnSpcReduction="10000"/>
          </a:bodyPr>
          <a:lstStyle/>
          <a:p>
            <a:pPr marL="36900" indent="0">
              <a:buNone/>
            </a:pPr>
            <a:r>
              <a:rPr lang="pt-BR" sz="3600" b="1" dirty="0">
                <a:solidFill>
                  <a:srgbClr val="FFFF00"/>
                </a:solidFill>
              </a:rPr>
              <a:t>Periculosidade para motociclistas </a:t>
            </a:r>
            <a:r>
              <a:rPr lang="pt-BR" sz="3000" b="1" dirty="0">
                <a:solidFill>
                  <a:schemeClr val="tx1"/>
                </a:solidFill>
              </a:rPr>
              <a:t>(Portaria MTE nº 2.021, 03/12/2025)</a:t>
            </a:r>
          </a:p>
          <a:p>
            <a:pPr marL="36900" indent="0">
              <a:buNone/>
            </a:pPr>
            <a:r>
              <a:rPr lang="pt-BR" sz="3200" b="1" i="0" dirty="0">
                <a:solidFill>
                  <a:schemeClr val="tx1"/>
                </a:solidFill>
                <a:effectLst/>
              </a:rPr>
              <a:t>Destaques: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Em trabalho com deslocamentos por motos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Deslocamentos apenas em vias de circulação pública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Não abrange deslocamento </a:t>
            </a:r>
            <a:r>
              <a:rPr lang="pt-BR" sz="3200" b="1" i="1" dirty="0">
                <a:solidFill>
                  <a:schemeClr val="tx1"/>
                </a:solidFill>
                <a:effectLst/>
              </a:rPr>
              <a:t>“in </a:t>
            </a:r>
            <a:r>
              <a:rPr lang="pt-BR" sz="3200" b="1" i="1" dirty="0" err="1">
                <a:solidFill>
                  <a:schemeClr val="tx1"/>
                </a:solidFill>
                <a:effectLst/>
              </a:rPr>
              <a:t>itinere</a:t>
            </a:r>
            <a:r>
              <a:rPr lang="pt-BR" sz="3200" b="1" i="1" dirty="0">
                <a:solidFill>
                  <a:schemeClr val="tx1"/>
                </a:solidFill>
                <a:effectLst/>
              </a:rPr>
              <a:t>”</a:t>
            </a:r>
            <a:endParaRPr lang="pt-BR" sz="3200" b="1" dirty="0">
              <a:solidFill>
                <a:schemeClr val="tx1"/>
              </a:solidFill>
              <a:effectLst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Não abrange o uso eventual ou por tempo extremamente reduzido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3200" b="1" dirty="0">
                <a:solidFill>
                  <a:schemeClr val="tx1"/>
                </a:solidFill>
                <a:effectLst/>
              </a:rPr>
              <a:t>Deve ser caracterizada por laudo técnico</a:t>
            </a:r>
          </a:p>
        </p:txBody>
      </p:sp>
    </p:spTree>
    <p:extLst>
      <p:ext uri="{BB962C8B-B14F-4D97-AF65-F5344CB8AC3E}">
        <p14:creationId xmlns:p14="http://schemas.microsoft.com/office/powerpoint/2010/main" val="30455695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7808" y="476672"/>
            <a:ext cx="7628384" cy="3887812"/>
          </a:xfrm>
        </p:spPr>
        <p:txBody>
          <a:bodyPr>
            <a:noAutofit/>
          </a:bodyPr>
          <a:lstStyle/>
          <a:p>
            <a:pPr algn="ctr"/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>
                <a:solidFill>
                  <a:srgbClr val="FFFF00"/>
                </a:solidFill>
              </a:rPr>
              <a:t>MUITO OBRIGADO!</a:t>
            </a:r>
            <a:br>
              <a:rPr lang="pt-BR" sz="4000" b="1" dirty="0">
                <a:solidFill>
                  <a:srgbClr val="FFFF00"/>
                </a:solidFill>
              </a:rPr>
            </a:b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3600" dirty="0">
                <a:solidFill>
                  <a:schemeClr val="tx1"/>
                </a:solidFill>
              </a:rPr>
              <a:t>Henrique Nelson Ferreira</a:t>
            </a:r>
            <a:br>
              <a:rPr lang="pt-BR" sz="3600" dirty="0">
                <a:solidFill>
                  <a:schemeClr val="tx1"/>
                </a:solidFill>
              </a:rPr>
            </a:br>
            <a:r>
              <a:rPr lang="pt-BR" sz="2400" b="1" cap="none" dirty="0">
                <a:solidFill>
                  <a:schemeClr val="tx1"/>
                </a:solidFill>
              </a:rPr>
              <a:t>hnelsonferreira@gmail.com</a:t>
            </a:r>
            <a:br>
              <a:rPr lang="pt-BR" sz="2400" b="1" cap="none" dirty="0">
                <a:solidFill>
                  <a:schemeClr val="tx1"/>
                </a:solidFill>
              </a:rPr>
            </a:br>
            <a:r>
              <a:rPr lang="pt-BR" sz="2400" b="1" cap="none" dirty="0">
                <a:solidFill>
                  <a:schemeClr val="tx1"/>
                </a:solidFill>
              </a:rPr>
              <a:t>28-99994-7464</a:t>
            </a:r>
            <a:br>
              <a:rPr lang="pt-BR" sz="2000" cap="none" dirty="0">
                <a:solidFill>
                  <a:schemeClr val="tx1"/>
                </a:solidFill>
              </a:rPr>
            </a:br>
            <a:endParaRPr lang="pt-BR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9020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ósia">
  <a:themeElements>
    <a:clrScheme name="Azul Quent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Ardósia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dósi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43372978-11FE-4814-AC26-BC300187D8C7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4695</TotalTime>
  <Words>237</Words>
  <Application>Microsoft Office PowerPoint</Application>
  <PresentationFormat>Apresentação na tela (4:3)</PresentationFormat>
  <Paragraphs>35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Calisto MT</vt:lpstr>
      <vt:lpstr>Wingdings</vt:lpstr>
      <vt:lpstr>Wingdings 2</vt:lpstr>
      <vt:lpstr>Ardósia</vt:lpstr>
      <vt:lpstr>    ATUALIZAÇÕES NA LEGISLAÇÃO TRABALHISTA:  DÚVIDAS E ESCLARECIMENTOS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    MUITO OBRIGADO!  Henrique Nelson Ferreira hnelsonferreira@gmail.com 28-99994-7464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DIREITOS DOS IDOSOS</dc:title>
  <dc:creator>xp</dc:creator>
  <cp:lastModifiedBy>Windows</cp:lastModifiedBy>
  <cp:revision>234</cp:revision>
  <dcterms:created xsi:type="dcterms:W3CDTF">2009-07-16T20:03:03Z</dcterms:created>
  <dcterms:modified xsi:type="dcterms:W3CDTF">2026-05-10T22:11:09Z</dcterms:modified>
</cp:coreProperties>
</file>