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7"/>
  </p:notesMasterIdLst>
  <p:sldIdLst>
    <p:sldId id="297" r:id="rId2"/>
    <p:sldId id="300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18" r:id="rId25"/>
    <p:sldId id="319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E8C89-978B-49C7-A7EB-6FD4C4BD0FBE}" type="datetimeFigureOut">
              <a:rPr lang="pt-BR" smtClean="0"/>
              <a:t>15/06/2022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47529-5A23-444B-B2CF-164C4870B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0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276E-A7C2-49B4-977B-F941FECAF9E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630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6350-D4EF-466F-B94C-1D7249513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5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2501D-5BED-473D-92A9-1A491F09EAC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48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303E4-EDBE-4113-9DAE-94ACD14252E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895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14E8-AF19-41D7-817E-1F19E50546C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14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B56D-E69D-42B2-8AD5-FF5178B619B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6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C42F1-2557-4B6E-A43B-D905FE98CB6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731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B7120-F576-4F35-BBC2-2E19711B02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62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7AF-EEB4-470D-80C4-7AA09D6D2F1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79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535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885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577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207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6740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118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C4132-B0BE-49A9-A926-BBE2D5FC773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283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15AE-86D8-4CDC-82CE-BB4A51E89FD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64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4252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774632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MODERNAS RELAÇÕES</a:t>
            </a:r>
            <a:br>
              <a:rPr lang="pt-BR" sz="4000" b="1" dirty="0"/>
            </a:br>
            <a:r>
              <a:rPr lang="pt-BR" sz="4000" b="1" dirty="0" err="1"/>
              <a:t>dE</a:t>
            </a:r>
            <a:r>
              <a:rPr lang="pt-BR" sz="4000" b="1" dirty="0"/>
              <a:t> trabalho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CONTRATANDO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SEM VÍNCULO EMPREGATÍCIO</a:t>
            </a:r>
            <a:br>
              <a:rPr lang="pt-BR" sz="4000" b="1" dirty="0"/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Relação de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trabalho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gênero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 como espécies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trabalho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subordinado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 trabalho autônomo, o trabalho eventual, o trabalho avulso, e outros.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48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1115616" y="137677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Já a relação de emprego trata do trabalho subordinado do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empregado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em relação ao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empregador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denominado de vínculo empregatício.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503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Considera-se </a:t>
            </a:r>
            <a:r>
              <a:rPr lang="pt-BR" sz="36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empregado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toda </a:t>
            </a:r>
            <a:r>
              <a:rPr lang="pt-BR" sz="3600" b="1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pessoa física 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que prestar </a:t>
            </a:r>
            <a:r>
              <a:rPr lang="pt-BR" sz="36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serviços de natureza </a:t>
            </a:r>
            <a:r>
              <a:rPr lang="pt-BR" sz="3600" b="1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não eventual 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 empregador, sob a </a:t>
            </a:r>
            <a:r>
              <a:rPr lang="pt-BR" sz="3600" b="1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dependência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deste e </a:t>
            </a:r>
            <a:r>
              <a:rPr lang="pt-BR" sz="3600" b="1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mediante salário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. </a:t>
            </a:r>
            <a:r>
              <a:rPr lang="pt-BR" sz="28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(CLT, art</a:t>
            </a:r>
            <a:r>
              <a:rPr lang="pt-BR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. 3º)</a:t>
            </a:r>
            <a:endParaRPr lang="pt-BR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338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requisitos do contrato de trabalho: </a:t>
            </a:r>
          </a:p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Pessoalidade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é </a:t>
            </a:r>
            <a:r>
              <a:rPr lang="pt-BR" sz="3600" i="1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intuitu</a:t>
            </a:r>
            <a:r>
              <a:rPr lang="pt-BR" sz="3600" i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personae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ou seja, é realizado com certa e determinada pessoa natural;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38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requisitos do contrato de trabalho: </a:t>
            </a:r>
          </a:p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Continuidade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deve ser habitual, pois quem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presta serviços eventualmente </a:t>
            </a:r>
            <a:r>
              <a:rPr lang="pt-BR" sz="3600" b="1" u="sng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é empregado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136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requisitos do contrato de trabalho: </a:t>
            </a:r>
          </a:p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Subordinação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o empregado exerce sua atividade com dependência ao empregador, por quem é dirigido;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862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requisitos do contrato de trabalho: </a:t>
            </a:r>
          </a:p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Onerosidade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o empregado recebe remuneração pelos serviços prestados;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42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requisitos do contrato de trabalho: </a:t>
            </a:r>
          </a:p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Alteridade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é um trabalho sem assunção de risco pelo trabalhador, que até pode participar dos lucros da empresa, mas não dos prejuízos.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038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  <a:effectLst/>
              </a:rPr>
              <a:t>A contratação do </a:t>
            </a:r>
            <a:r>
              <a:rPr lang="pt-BR" sz="3600" b="1" i="0" dirty="0">
                <a:solidFill>
                  <a:srgbClr val="FFFF00"/>
                </a:solidFill>
                <a:effectLst/>
              </a:rPr>
              <a:t>autônomo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3200" b="0" i="0" u="sng" dirty="0">
                <a:solidFill>
                  <a:schemeClr val="tx1"/>
                </a:solidFill>
                <a:effectLst/>
              </a:rPr>
              <a:t>cumpridas por este todas as formalidades legais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3200" b="1" i="0" dirty="0">
                <a:solidFill>
                  <a:schemeClr val="tx1"/>
                </a:solidFill>
                <a:effectLst/>
              </a:rPr>
              <a:t>com ou sem exclusividade, de forma contínua ou não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afasta a qualidade de empregado prevista no art. 3</a:t>
            </a:r>
            <a:r>
              <a:rPr lang="pt-BR" sz="3200" b="0" i="0" u="sng" baseline="30000" dirty="0">
                <a:solidFill>
                  <a:schemeClr val="tx1"/>
                </a:solidFill>
                <a:effectLst/>
              </a:rPr>
              <a:t>o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 desta Consolidação. (CLT, art. 442-B)</a:t>
            </a:r>
            <a:endParaRPr lang="pt-BR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078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Considera-se </a:t>
            </a:r>
            <a:r>
              <a:rPr lang="pt-BR" sz="3200" b="1" i="0" dirty="0">
                <a:solidFill>
                  <a:srgbClr val="FFFF00"/>
                </a:solidFill>
                <a:effectLst/>
              </a:rPr>
              <a:t>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a transferência feita pela contratante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execução de quaisquer de suas atividades, </a:t>
            </a:r>
            <a:r>
              <a:rPr lang="pt-BR" sz="2800" b="1" i="0" u="sng" dirty="0">
                <a:solidFill>
                  <a:schemeClr val="tx1"/>
                </a:solidFill>
                <a:effectLst/>
              </a:rPr>
              <a:t>inclusive sua atividade principal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à pessoa jurídica de direito privado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prestadora de serviços que possua </a:t>
            </a:r>
            <a:r>
              <a:rPr lang="pt-BR" sz="2800" b="1" i="0" u="sng" dirty="0">
                <a:solidFill>
                  <a:schemeClr val="tx1"/>
                </a:solidFill>
                <a:effectLst/>
              </a:rPr>
              <a:t>capacidade econômica compatível com a sua execução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.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4º-A)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113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  <a:effectLst/>
              </a:rPr>
              <a:t>A empresa prestadora de serviços contrata, remunera e dirige o trabalho realizado por seus trabalhadores, </a:t>
            </a:r>
            <a:r>
              <a:rPr lang="pt-BR" sz="3200" b="1" i="0" dirty="0">
                <a:solidFill>
                  <a:schemeClr val="tx1"/>
                </a:solidFill>
                <a:effectLst/>
              </a:rPr>
              <a:t>ou subcontrata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 outras empresas para realização desses serviços.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4º-A, § 1º)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1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 - prova de inscrição no Cadastro Nacional da Pessoa Jurídica (CNPJ); 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 - registro na Junta Comercial; (...)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390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 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III - capital social compatível com o número de empregados, observando-se os seguintes parâmetros:  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a) empresas com até dez empregados - capital mínimo de R$ 10.000,00 (dez mil reais);  (...)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62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 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III - capital social compatível com o número de empregados, observando-se os seguintes parâmetros:  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b) empresas com mais de dez e até vinte empregados - capital mínimo de R$ 25.000,00 (vinte e cinco mil reais);  (...)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25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 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III - capital social compatível com o número de empregados, observando-se os seguintes parâmetros:  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c) empresas com mais de vinte e até cinquenta empregados - capital mínimo de R$ 45.000,00 (quarenta e cinco mil reais);   (...)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007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 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III - capital social compatível com o número de empregados, observando-se os seguintes parâmetros:  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d) empresas com mais de cinquenta e até cem empregados - capital mínimo de R$ 100.000,00 (cem mil reais);   (...)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842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São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requisitos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para o funcionamento da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empresa de prestação de serviços a terceiros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: (...)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III - capital social compatível com o número de empregados, observando-se os seguintes parâmetros:  (...) e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e) empresas com mais de cem empregados - capital mínimo de R$ 250.000,00 (duzentos e cinquenta mil reais).</a:t>
            </a:r>
            <a:r>
              <a:rPr lang="pt-BR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(Lei nª 6.019/1974, art. 4º-B)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235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  <a:effectLst/>
              </a:rPr>
              <a:t>Contratante é a pessoa física ou jurídica que celebra contrato com empresa de prestação de serviços </a:t>
            </a:r>
            <a:r>
              <a:rPr lang="pt-BR" sz="3200" b="1" i="0" dirty="0">
                <a:solidFill>
                  <a:schemeClr val="tx1"/>
                </a:solidFill>
                <a:effectLst/>
              </a:rPr>
              <a:t>relacionados a quaisquer de suas atividades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3200" b="1" i="0" dirty="0">
                <a:solidFill>
                  <a:srgbClr val="FFFF00"/>
                </a:solidFill>
                <a:effectLst/>
              </a:rPr>
              <a:t>inclusive sua atividade principal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. (Lei nª 6.019/1974, art. 5º-A)</a:t>
            </a:r>
            <a:endParaRPr lang="pt-B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140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</a:rPr>
              <a:t>A </a:t>
            </a:r>
            <a:r>
              <a:rPr lang="pt-BR" sz="3200" b="1" i="0" dirty="0">
                <a:solidFill>
                  <a:schemeClr val="tx1"/>
                </a:solidFill>
              </a:rPr>
              <a:t>empresa contratante </a:t>
            </a:r>
            <a:r>
              <a:rPr lang="pt-BR" sz="3200" b="0" i="0" dirty="0">
                <a:solidFill>
                  <a:schemeClr val="tx1"/>
                </a:solidFill>
              </a:rPr>
              <a:t>é </a:t>
            </a:r>
            <a:r>
              <a:rPr lang="pt-BR" sz="3200" b="1" i="0" dirty="0">
                <a:solidFill>
                  <a:srgbClr val="FFFF00"/>
                </a:solidFill>
              </a:rPr>
              <a:t>subsidiariamente responsável </a:t>
            </a:r>
            <a:r>
              <a:rPr lang="pt-BR" sz="3200" b="0" i="0" dirty="0">
                <a:solidFill>
                  <a:schemeClr val="tx1"/>
                </a:solidFill>
              </a:rPr>
              <a:t>pelas obrigações trabalhistas referentes ao período em que ocorrer a prestação de serviços. (Lei nª 6.019/1974, art. 5º-A, § 5º)</a:t>
            </a:r>
            <a:endParaRPr lang="pt-B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506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Não pode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figurar como contratada a pessoa jurídica cujos titulares ou sócios tenham,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nos últimos dezoito meses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prestado serviços à contratante na qualidade de 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empregado ou trabalhador sem vínculo empregatício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exceto se os referidos titulares ou sócios forem aposentados.</a:t>
            </a:r>
            <a:r>
              <a:rPr lang="pt-BR" sz="2800" b="0" i="0" dirty="0">
                <a:solidFill>
                  <a:schemeClr val="tx1"/>
                </a:solidFill>
              </a:rPr>
              <a:t> (Lei nª 6.019/1974, art. 5º-C)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6608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O empregado que for demitido não poderá prestar serviços para esta mesma empresa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na qualidade de empregado de empresa prestadora de serviços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antes do decurso de prazo de dezoito meses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contados a partir da demissão do empregado.</a:t>
            </a:r>
            <a:r>
              <a:rPr lang="pt-BR" sz="2800" b="0" i="0" dirty="0">
                <a:solidFill>
                  <a:schemeClr val="tx1"/>
                </a:solidFill>
              </a:rPr>
              <a:t> (Lei nª 6.019/1974, art. 5º-D)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541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9847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1" i="1" dirty="0">
                <a:solidFill>
                  <a:schemeClr val="tx1"/>
                </a:solidFill>
                <a:effectLst/>
              </a:rPr>
              <a:t>“</a:t>
            </a:r>
            <a:r>
              <a:rPr lang="pt-BR" sz="3200" b="1" i="1" dirty="0">
                <a:solidFill>
                  <a:srgbClr val="FFFF00"/>
                </a:solidFill>
                <a:effectLst/>
              </a:rPr>
              <a:t>É lícita a terceirização</a:t>
            </a:r>
            <a:r>
              <a:rPr lang="pt-BR" sz="3200" b="1" i="1" dirty="0">
                <a:solidFill>
                  <a:schemeClr val="tx1"/>
                </a:solidFill>
                <a:effectLst/>
              </a:rPr>
              <a:t> ou qualquer outra forma de divisão do trabalho em pessoas jurídicas distintas, </a:t>
            </a:r>
            <a:r>
              <a:rPr lang="pt-BR" sz="3200" b="1" i="1" dirty="0">
                <a:solidFill>
                  <a:srgbClr val="FFFF00"/>
                </a:solidFill>
                <a:effectLst/>
              </a:rPr>
              <a:t>independentemente do objeto social das empresas envolvidas</a:t>
            </a:r>
            <a:r>
              <a:rPr lang="pt-BR" sz="3200" b="1" i="1" dirty="0">
                <a:solidFill>
                  <a:schemeClr val="tx1"/>
                </a:solidFill>
                <a:effectLst/>
              </a:rPr>
              <a:t>, revelando-se inconstitucionais os incisos I, III, IV e VI da Súmula 331 do TST”</a:t>
            </a:r>
            <a:r>
              <a:rPr lang="pt-BR" sz="3200" b="0" i="1" dirty="0">
                <a:solidFill>
                  <a:schemeClr val="tx1"/>
                </a:solidFill>
                <a:effectLst/>
              </a:rPr>
              <a:t>.</a:t>
            </a:r>
          </a:p>
          <a:p>
            <a:pPr marL="0" indent="0">
              <a:buNone/>
            </a:pPr>
            <a:r>
              <a:rPr lang="pt-BR" sz="2400" dirty="0">
                <a:solidFill>
                  <a:schemeClr val="tx1"/>
                </a:solidFill>
              </a:rPr>
              <a:t>(</a:t>
            </a:r>
            <a:r>
              <a:rPr lang="pt-BR" sz="2400" b="0" i="0" dirty="0">
                <a:solidFill>
                  <a:schemeClr val="tx1"/>
                </a:solidFill>
                <a:effectLst/>
              </a:rPr>
              <a:t>Arguição de Descumprimento de Preceito Fundamental, ADPF/STF, nº 324, em 30/08/2018</a:t>
            </a:r>
            <a:r>
              <a:rPr lang="pt-BR" sz="2400" b="0" i="0" dirty="0">
                <a:solidFill>
                  <a:schemeClr val="tx1"/>
                </a:solidFill>
              </a:rPr>
              <a:t>)</a:t>
            </a:r>
            <a:endParaRPr lang="pt-B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120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628384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RELAÇÕES </a:t>
            </a:r>
            <a:r>
              <a:rPr lang="pt-BR" sz="4000" b="1" dirty="0" err="1"/>
              <a:t>dE</a:t>
            </a:r>
            <a:r>
              <a:rPr lang="pt-BR" sz="4000" b="1" dirty="0"/>
              <a:t> trabalho AINDA em tempos de pandemia: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“Não é bom ter zelo sem conhecimento, nem ser precipitado e perder o caminho” </a:t>
            </a:r>
            <a:r>
              <a:rPr lang="pt-BR" sz="2000" b="1" dirty="0"/>
              <a:t>(Provérbios de Salomão, 19.2)</a:t>
            </a:r>
          </a:p>
        </p:txBody>
      </p:sp>
    </p:spTree>
    <p:extLst>
      <p:ext uri="{BB962C8B-B14F-4D97-AF65-F5344CB8AC3E}">
        <p14:creationId xmlns:p14="http://schemas.microsoft.com/office/powerpoint/2010/main" val="134097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476672"/>
            <a:ext cx="7628384" cy="3887812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MUITO OBRIGADO!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3600" dirty="0"/>
              <a:t>Henrique </a:t>
            </a:r>
            <a:r>
              <a:rPr lang="pt-BR" sz="3600" dirty="0" err="1"/>
              <a:t>nelson</a:t>
            </a:r>
            <a:r>
              <a:rPr lang="pt-BR" sz="3600" dirty="0"/>
              <a:t> </a:t>
            </a:r>
            <a:r>
              <a:rPr lang="pt-BR" sz="3600" dirty="0" err="1"/>
              <a:t>ferreira</a:t>
            </a:r>
            <a:br>
              <a:rPr lang="pt-BR" sz="3600" dirty="0"/>
            </a:br>
            <a:r>
              <a:rPr lang="pt-BR" sz="2400" cap="none" dirty="0"/>
              <a:t>hnelsonferreira@gmail.com</a:t>
            </a:r>
            <a:br>
              <a:rPr lang="pt-BR" sz="2400" cap="none" dirty="0"/>
            </a:br>
            <a:r>
              <a:rPr lang="pt-BR" sz="2400" cap="none" dirty="0"/>
              <a:t>28-99994-7464</a:t>
            </a:r>
            <a:br>
              <a:rPr lang="pt-BR" sz="2000" cap="none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14902025"/>
      </p:ext>
    </p:extLst>
  </p:cSld>
  <p:clrMapOvr>
    <a:masterClrMapping/>
  </p:clrMapOvr>
</p:sld>
</file>

<file path=ppt/theme/theme1.xml><?xml version="1.0" encoding="utf-8"?>
<a:theme xmlns:a="http://schemas.openxmlformats.org/drawingml/2006/main" name="Fatia">
  <a:themeElements>
    <a:clrScheme name="Personalizada 2">
      <a:dk1>
        <a:srgbClr val="17406D"/>
      </a:dk1>
      <a:lt1>
        <a:sysClr val="window" lastClr="FFFFFF"/>
      </a:lt1>
      <a:dk2>
        <a:srgbClr val="17406D"/>
      </a:dk2>
      <a:lt2>
        <a:srgbClr val="FFFFFF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1732</TotalTime>
  <Words>1021</Words>
  <Application>Microsoft Office PowerPoint</Application>
  <PresentationFormat>Apresentação na tela (4:3)</PresentationFormat>
  <Paragraphs>48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Tahoma</vt:lpstr>
      <vt:lpstr>Wingdings 3</vt:lpstr>
      <vt:lpstr>Fatia</vt:lpstr>
      <vt:lpstr>  MODERNAS RELAÇÕES dE trabalho  CONTRATANDO SEM VÍNCULO EMPREGATÍCIO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RELAÇÕES dE trabalho AINDA em tempos de pandemia:  “Não é bom ter zelo sem conhecimento, nem ser precipitado e perder o caminho” (Provérbios de Salomão, 19.2)</vt:lpstr>
      <vt:lpstr>     MUITO OBRIGADO!  Henrique nelson ferreira hnelsonferreira@gmail.com 28-99994-7464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DOS IDOSOS</dc:title>
  <dc:creator>xp</dc:creator>
  <cp:lastModifiedBy>Henrique</cp:lastModifiedBy>
  <cp:revision>118</cp:revision>
  <dcterms:created xsi:type="dcterms:W3CDTF">2009-07-16T20:03:03Z</dcterms:created>
  <dcterms:modified xsi:type="dcterms:W3CDTF">2022-06-15T14:29:45Z</dcterms:modified>
</cp:coreProperties>
</file>