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29"/>
  </p:notesMasterIdLst>
  <p:sldIdLst>
    <p:sldId id="297" r:id="rId2"/>
    <p:sldId id="286" r:id="rId3"/>
    <p:sldId id="300" r:id="rId4"/>
    <p:sldId id="327" r:id="rId5"/>
    <p:sldId id="328" r:id="rId6"/>
    <p:sldId id="329" r:id="rId7"/>
    <p:sldId id="330" r:id="rId8"/>
    <p:sldId id="331" r:id="rId9"/>
    <p:sldId id="332" r:id="rId10"/>
    <p:sldId id="333" r:id="rId11"/>
    <p:sldId id="334" r:id="rId12"/>
    <p:sldId id="335" r:id="rId13"/>
    <p:sldId id="336" r:id="rId14"/>
    <p:sldId id="337" r:id="rId15"/>
    <p:sldId id="338" r:id="rId16"/>
    <p:sldId id="339" r:id="rId17"/>
    <p:sldId id="340" r:id="rId18"/>
    <p:sldId id="341" r:id="rId19"/>
    <p:sldId id="342" r:id="rId20"/>
    <p:sldId id="343" r:id="rId21"/>
    <p:sldId id="344" r:id="rId22"/>
    <p:sldId id="345" r:id="rId23"/>
    <p:sldId id="346" r:id="rId24"/>
    <p:sldId id="347" r:id="rId25"/>
    <p:sldId id="348" r:id="rId26"/>
    <p:sldId id="318" r:id="rId27"/>
    <p:sldId id="319" r:id="rId28"/>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0"/>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DE8C89-978B-49C7-A7EB-6FD4C4BD0FBE}" type="datetimeFigureOut">
              <a:rPr lang="pt-BR" smtClean="0"/>
              <a:t>17/02/2021</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C47529-5A23-444B-B2CF-164C4870B3AE}" type="slidenum">
              <a:rPr lang="pt-BR" smtClean="0"/>
              <a:t>‹nº›</a:t>
            </a:fld>
            <a:endParaRPr lang="pt-BR"/>
          </a:p>
        </p:txBody>
      </p:sp>
    </p:spTree>
    <p:extLst>
      <p:ext uri="{BB962C8B-B14F-4D97-AF65-F5344CB8AC3E}">
        <p14:creationId xmlns:p14="http://schemas.microsoft.com/office/powerpoint/2010/main" val="1387309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F8C47529-5A23-444B-B2CF-164C4870B3AE}" type="slidenum">
              <a:rPr lang="pt-BR" smtClean="0"/>
              <a:t>16</a:t>
            </a:fld>
            <a:endParaRPr lang="pt-BR"/>
          </a:p>
        </p:txBody>
      </p:sp>
    </p:spTree>
    <p:extLst>
      <p:ext uri="{BB962C8B-B14F-4D97-AF65-F5344CB8AC3E}">
        <p14:creationId xmlns:p14="http://schemas.microsoft.com/office/powerpoint/2010/main" val="3487501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F8C47529-5A23-444B-B2CF-164C4870B3AE}" type="slidenum">
              <a:rPr lang="pt-BR" smtClean="0"/>
              <a:t>17</a:t>
            </a:fld>
            <a:endParaRPr lang="pt-BR"/>
          </a:p>
        </p:txBody>
      </p:sp>
    </p:spTree>
    <p:extLst>
      <p:ext uri="{BB962C8B-B14F-4D97-AF65-F5344CB8AC3E}">
        <p14:creationId xmlns:p14="http://schemas.microsoft.com/office/powerpoint/2010/main" val="1388354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F8C47529-5A23-444B-B2CF-164C4870B3AE}" type="slidenum">
              <a:rPr lang="pt-BR" smtClean="0"/>
              <a:t>18</a:t>
            </a:fld>
            <a:endParaRPr lang="pt-BR"/>
          </a:p>
        </p:txBody>
      </p:sp>
    </p:spTree>
    <p:extLst>
      <p:ext uri="{BB962C8B-B14F-4D97-AF65-F5344CB8AC3E}">
        <p14:creationId xmlns:p14="http://schemas.microsoft.com/office/powerpoint/2010/main" val="21406359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F8C47529-5A23-444B-B2CF-164C4870B3AE}" type="slidenum">
              <a:rPr lang="pt-BR" smtClean="0"/>
              <a:t>19</a:t>
            </a:fld>
            <a:endParaRPr lang="pt-BR"/>
          </a:p>
        </p:txBody>
      </p:sp>
    </p:spTree>
    <p:extLst>
      <p:ext uri="{BB962C8B-B14F-4D97-AF65-F5344CB8AC3E}">
        <p14:creationId xmlns:p14="http://schemas.microsoft.com/office/powerpoint/2010/main" val="2828054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F8C47529-5A23-444B-B2CF-164C4870B3AE}" type="slidenum">
              <a:rPr lang="pt-BR" smtClean="0"/>
              <a:t>20</a:t>
            </a:fld>
            <a:endParaRPr lang="pt-BR"/>
          </a:p>
        </p:txBody>
      </p:sp>
    </p:spTree>
    <p:extLst>
      <p:ext uri="{BB962C8B-B14F-4D97-AF65-F5344CB8AC3E}">
        <p14:creationId xmlns:p14="http://schemas.microsoft.com/office/powerpoint/2010/main" val="17075039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F8C47529-5A23-444B-B2CF-164C4870B3AE}" type="slidenum">
              <a:rPr lang="pt-BR" smtClean="0"/>
              <a:t>21</a:t>
            </a:fld>
            <a:endParaRPr lang="pt-BR"/>
          </a:p>
        </p:txBody>
      </p:sp>
    </p:spTree>
    <p:extLst>
      <p:ext uri="{BB962C8B-B14F-4D97-AF65-F5344CB8AC3E}">
        <p14:creationId xmlns:p14="http://schemas.microsoft.com/office/powerpoint/2010/main" val="216920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F8C47529-5A23-444B-B2CF-164C4870B3AE}" type="slidenum">
              <a:rPr lang="pt-BR" smtClean="0"/>
              <a:t>22</a:t>
            </a:fld>
            <a:endParaRPr lang="pt-BR"/>
          </a:p>
        </p:txBody>
      </p:sp>
    </p:spTree>
    <p:extLst>
      <p:ext uri="{BB962C8B-B14F-4D97-AF65-F5344CB8AC3E}">
        <p14:creationId xmlns:p14="http://schemas.microsoft.com/office/powerpoint/2010/main" val="6442227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F8C47529-5A23-444B-B2CF-164C4870B3AE}" type="slidenum">
              <a:rPr lang="pt-BR" smtClean="0"/>
              <a:t>23</a:t>
            </a:fld>
            <a:endParaRPr lang="pt-BR"/>
          </a:p>
        </p:txBody>
      </p:sp>
    </p:spTree>
    <p:extLst>
      <p:ext uri="{BB962C8B-B14F-4D97-AF65-F5344CB8AC3E}">
        <p14:creationId xmlns:p14="http://schemas.microsoft.com/office/powerpoint/2010/main" val="41887578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F8C47529-5A23-444B-B2CF-164C4870B3AE}" type="slidenum">
              <a:rPr lang="pt-BR" smtClean="0"/>
              <a:t>24</a:t>
            </a:fld>
            <a:endParaRPr lang="pt-BR"/>
          </a:p>
        </p:txBody>
      </p:sp>
    </p:spTree>
    <p:extLst>
      <p:ext uri="{BB962C8B-B14F-4D97-AF65-F5344CB8AC3E}">
        <p14:creationId xmlns:p14="http://schemas.microsoft.com/office/powerpoint/2010/main" val="21701521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F8C47529-5A23-444B-B2CF-164C4870B3AE}" type="slidenum">
              <a:rPr lang="pt-BR" smtClean="0"/>
              <a:t>25</a:t>
            </a:fld>
            <a:endParaRPr lang="pt-BR"/>
          </a:p>
        </p:txBody>
      </p:sp>
    </p:spTree>
    <p:extLst>
      <p:ext uri="{BB962C8B-B14F-4D97-AF65-F5344CB8AC3E}">
        <p14:creationId xmlns:p14="http://schemas.microsoft.com/office/powerpoint/2010/main" val="3650296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pt-BR"/>
              <a:t>Clique para editar o título mestre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E196276E-A7C2-49B4-977B-F941FECAF9E9}" type="slidenum">
              <a:rPr lang="pt-BR" smtClean="0"/>
              <a:pPr/>
              <a:t>‹nº›</a:t>
            </a:fld>
            <a:endParaRPr lang="pt-BR"/>
          </a:p>
        </p:txBody>
      </p:sp>
    </p:spTree>
    <p:extLst>
      <p:ext uri="{BB962C8B-B14F-4D97-AF65-F5344CB8AC3E}">
        <p14:creationId xmlns:p14="http://schemas.microsoft.com/office/powerpoint/2010/main" val="3991630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pt-BR"/>
              <a:t>Clique para editar o título mestre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A2376350-D4EF-466F-B94C-1D7249513171}" type="slidenum">
              <a:rPr lang="pt-BR" smtClean="0"/>
              <a:pPr/>
              <a:t>‹nº›</a:t>
            </a:fld>
            <a:endParaRPr lang="pt-BR"/>
          </a:p>
        </p:txBody>
      </p:sp>
    </p:spTree>
    <p:extLst>
      <p:ext uri="{BB962C8B-B14F-4D97-AF65-F5344CB8AC3E}">
        <p14:creationId xmlns:p14="http://schemas.microsoft.com/office/powerpoint/2010/main" val="12465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pt-BR"/>
              <a:t>Clique para editar o título mestre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84A2501D-5BED-473D-92A9-1A491F09EACC}" type="slidenum">
              <a:rPr lang="pt-BR" smtClean="0"/>
              <a:pPr/>
              <a:t>‹nº›</a:t>
            </a:fld>
            <a:endParaRPr lang="pt-BR"/>
          </a:p>
        </p:txBody>
      </p:sp>
    </p:spTree>
    <p:extLst>
      <p:ext uri="{BB962C8B-B14F-4D97-AF65-F5344CB8AC3E}">
        <p14:creationId xmlns:p14="http://schemas.microsoft.com/office/powerpoint/2010/main" val="2791480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pt-BR"/>
              <a:t>Clique para editar o título mestre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4"/>
          <p:cNvSpPr>
            <a:spLocks noGrp="1"/>
          </p:cNvSpPr>
          <p:nvPr>
            <p:ph type="dt" sz="half" idx="10"/>
          </p:nvPr>
        </p:nvSpPr>
        <p:spPr/>
        <p:txBody>
          <a:bodyPr/>
          <a:lstStyle/>
          <a:p>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FCC303E4-EDBE-4113-9DAE-94ACD14252EA}" type="slidenum">
              <a:rPr lang="pt-BR" smtClean="0"/>
              <a:pPr/>
              <a:t>‹nº›</a:t>
            </a:fld>
            <a:endParaRPr lang="pt-BR"/>
          </a:p>
        </p:txBody>
      </p:sp>
    </p:spTree>
    <p:extLst>
      <p:ext uri="{BB962C8B-B14F-4D97-AF65-F5344CB8AC3E}">
        <p14:creationId xmlns:p14="http://schemas.microsoft.com/office/powerpoint/2010/main" val="895895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pt-BR"/>
              <a:t>Clique para editar o título mestre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6"/>
          <p:cNvSpPr>
            <a:spLocks noGrp="1"/>
          </p:cNvSpPr>
          <p:nvPr>
            <p:ph type="dt" sz="half" idx="10"/>
          </p:nvPr>
        </p:nvSpPr>
        <p:spPr/>
        <p:txBody>
          <a:bodyPr/>
          <a:lstStyle/>
          <a:p>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7DFC14E8-AF19-41D7-817E-1F19E50546CA}" type="slidenum">
              <a:rPr lang="pt-BR" smtClean="0"/>
              <a:pPr/>
              <a:t>‹nº›</a:t>
            </a:fld>
            <a:endParaRPr lang="pt-BR"/>
          </a:p>
        </p:txBody>
      </p:sp>
    </p:spTree>
    <p:extLst>
      <p:ext uri="{BB962C8B-B14F-4D97-AF65-F5344CB8AC3E}">
        <p14:creationId xmlns:p14="http://schemas.microsoft.com/office/powerpoint/2010/main" val="646147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pt-BR"/>
              <a:t>Clique para editar o título mestre</a:t>
            </a:r>
            <a:endParaRPr lang="en-US" dirty="0"/>
          </a:p>
        </p:txBody>
      </p:sp>
      <p:sp>
        <p:nvSpPr>
          <p:cNvPr id="3" name="Date Placeholder 2"/>
          <p:cNvSpPr>
            <a:spLocks noGrp="1"/>
          </p:cNvSpPr>
          <p:nvPr>
            <p:ph type="dt" sz="half" idx="10"/>
          </p:nvPr>
        </p:nvSpPr>
        <p:spPr/>
        <p:txBody>
          <a:bodyPr/>
          <a:lstStyle/>
          <a:p>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D8F5B56D-E69D-42B2-8AD5-FF5178B619B6}" type="slidenum">
              <a:rPr lang="pt-BR" smtClean="0"/>
              <a:pPr/>
              <a:t>‹nº›</a:t>
            </a:fld>
            <a:endParaRPr lang="pt-BR"/>
          </a:p>
        </p:txBody>
      </p:sp>
    </p:spTree>
    <p:extLst>
      <p:ext uri="{BB962C8B-B14F-4D97-AF65-F5344CB8AC3E}">
        <p14:creationId xmlns:p14="http://schemas.microsoft.com/office/powerpoint/2010/main" val="158668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BABC42F1-2557-4B6E-A43B-D905FE98CB6D}" type="slidenum">
              <a:rPr lang="pt-BR" smtClean="0"/>
              <a:pPr/>
              <a:t>‹nº›</a:t>
            </a:fld>
            <a:endParaRPr lang="pt-BR"/>
          </a:p>
        </p:txBody>
      </p:sp>
    </p:spTree>
    <p:extLst>
      <p:ext uri="{BB962C8B-B14F-4D97-AF65-F5344CB8AC3E}">
        <p14:creationId xmlns:p14="http://schemas.microsoft.com/office/powerpoint/2010/main" val="3397316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pt-BR"/>
              <a:t>Clique para editar o título mestre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Date Placeholder 4"/>
          <p:cNvSpPr>
            <a:spLocks noGrp="1"/>
          </p:cNvSpPr>
          <p:nvPr>
            <p:ph type="dt" sz="half" idx="10"/>
          </p:nvPr>
        </p:nvSpPr>
        <p:spPr/>
        <p:txBody>
          <a:bodyPr/>
          <a:lstStyle/>
          <a:p>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C44B7120-F576-4F35-BBC2-2E19711B0204}" type="slidenum">
              <a:rPr lang="pt-BR" smtClean="0"/>
              <a:pPr/>
              <a:t>‹nº›</a:t>
            </a:fld>
            <a:endParaRPr lang="pt-BR"/>
          </a:p>
        </p:txBody>
      </p:sp>
    </p:spTree>
    <p:extLst>
      <p:ext uri="{BB962C8B-B14F-4D97-AF65-F5344CB8AC3E}">
        <p14:creationId xmlns:p14="http://schemas.microsoft.com/office/powerpoint/2010/main" val="3381623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pt-BR"/>
              <a:t>Clique para editar o título mestre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a:t>Clique no ícone para adicionar uma imagem</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Date Placeholder 4"/>
          <p:cNvSpPr>
            <a:spLocks noGrp="1"/>
          </p:cNvSpPr>
          <p:nvPr>
            <p:ph type="dt" sz="half" idx="10"/>
          </p:nvPr>
        </p:nvSpPr>
        <p:spPr/>
        <p:txBody>
          <a:bodyPr/>
          <a:lstStyle/>
          <a:p>
            <a:endParaRPr lang="pt-BR"/>
          </a:p>
        </p:txBody>
      </p:sp>
      <p:sp>
        <p:nvSpPr>
          <p:cNvPr id="6" name="Footer Placeholder 5"/>
          <p:cNvSpPr>
            <a:spLocks noGrp="1"/>
          </p:cNvSpPr>
          <p:nvPr>
            <p:ph type="ftr" sz="quarter" idx="11"/>
          </p:nvPr>
        </p:nvSpPr>
        <p:spPr>
          <a:xfrm>
            <a:off x="533400" y="6172200"/>
            <a:ext cx="5811724" cy="365125"/>
          </a:xfrm>
        </p:spPr>
        <p:txBody>
          <a:bodyPr/>
          <a:lstStyle/>
          <a:p>
            <a:endParaRPr lang="pt-BR"/>
          </a:p>
        </p:txBody>
      </p:sp>
      <p:sp>
        <p:nvSpPr>
          <p:cNvPr id="7" name="Slide Number Placeholder 6"/>
          <p:cNvSpPr>
            <a:spLocks noGrp="1"/>
          </p:cNvSpPr>
          <p:nvPr>
            <p:ph type="sldNum" sz="quarter" idx="12"/>
          </p:nvPr>
        </p:nvSpPr>
        <p:spPr/>
        <p:txBody>
          <a:bodyPr/>
          <a:lstStyle/>
          <a:p>
            <a:fld id="{829CF7AF-EEB4-470D-80C4-7AA09D6D2F18}" type="slidenum">
              <a:rPr lang="pt-BR" smtClean="0"/>
              <a:pPr/>
              <a:t>‹nº›</a:t>
            </a:fld>
            <a:endParaRPr lang="pt-BR"/>
          </a:p>
        </p:txBody>
      </p:sp>
    </p:spTree>
    <p:extLst>
      <p:ext uri="{BB962C8B-B14F-4D97-AF65-F5344CB8AC3E}">
        <p14:creationId xmlns:p14="http://schemas.microsoft.com/office/powerpoint/2010/main" val="28287902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pt-BR"/>
              <a:t>Clique para editar o título mestre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a:t>Clique no ícone para adicionar uma imagem</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3" name="Date Placeholder 2"/>
          <p:cNvSpPr>
            <a:spLocks noGrp="1"/>
          </p:cNvSpPr>
          <p:nvPr>
            <p:ph type="dt" sz="half" idx="10"/>
          </p:nvPr>
        </p:nvSpPr>
        <p:spPr/>
        <p:txBody>
          <a:bodyPr/>
          <a:lstStyle/>
          <a:p>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2740A0F0-B58C-42C3-B01E-6C0BE5D6D1F4}" type="slidenum">
              <a:rPr lang="pt-BR" smtClean="0"/>
              <a:pPr/>
              <a:t>‹nº›</a:t>
            </a:fld>
            <a:endParaRPr lang="pt-BR"/>
          </a:p>
        </p:txBody>
      </p:sp>
    </p:spTree>
    <p:extLst>
      <p:ext uri="{BB962C8B-B14F-4D97-AF65-F5344CB8AC3E}">
        <p14:creationId xmlns:p14="http://schemas.microsoft.com/office/powerpoint/2010/main" val="2376535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pt-BR"/>
              <a:t>Clique para editar o título mestre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740A0F0-B58C-42C3-B01E-6C0BE5D6D1F4}" type="slidenum">
              <a:rPr lang="pt-BR" smtClean="0"/>
              <a:pPr/>
              <a:t>‹nº›</a:t>
            </a:fld>
            <a:endParaRPr lang="pt-BR"/>
          </a:p>
        </p:txBody>
      </p:sp>
    </p:spTree>
    <p:extLst>
      <p:ext uri="{BB962C8B-B14F-4D97-AF65-F5344CB8AC3E}">
        <p14:creationId xmlns:p14="http://schemas.microsoft.com/office/powerpoint/2010/main" val="2837885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pt-BR"/>
              <a:t>Clique para editar o título mestre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740A0F0-B58C-42C3-B01E-6C0BE5D6D1F4}" type="slidenum">
              <a:rPr lang="pt-BR" smtClean="0"/>
              <a:pPr/>
              <a:t>‹nº›</a:t>
            </a:fld>
            <a:endParaRPr lang="pt-BR"/>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165771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pt-BR"/>
              <a:t>Clique para editar o título mestre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740A0F0-B58C-42C3-B01E-6C0BE5D6D1F4}" type="slidenum">
              <a:rPr lang="pt-BR" smtClean="0"/>
              <a:pPr/>
              <a:t>‹nº›</a:t>
            </a:fld>
            <a:endParaRPr lang="pt-BR"/>
          </a:p>
        </p:txBody>
      </p:sp>
    </p:spTree>
    <p:extLst>
      <p:ext uri="{BB962C8B-B14F-4D97-AF65-F5344CB8AC3E}">
        <p14:creationId xmlns:p14="http://schemas.microsoft.com/office/powerpoint/2010/main" val="36712071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pt-BR"/>
              <a:t>Clique para editar o título mestre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pt-BR"/>
              <a:t>Clique para editar o texto mestre</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740A0F0-B58C-42C3-B01E-6C0BE5D6D1F4}" type="slidenum">
              <a:rPr lang="pt-BR" smtClean="0"/>
              <a:pPr/>
              <a:t>‹nº›</a:t>
            </a:fld>
            <a:endParaRPr lang="pt-BR"/>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8467401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pt-BR"/>
              <a:t>Clique para editar o título mestre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pt-BR"/>
              <a:t>Clique para editar o texto mestre</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740A0F0-B58C-42C3-B01E-6C0BE5D6D1F4}" type="slidenum">
              <a:rPr lang="pt-BR" smtClean="0"/>
              <a:pPr/>
              <a:t>‹nº›</a:t>
            </a:fld>
            <a:endParaRPr lang="pt-BR"/>
          </a:p>
        </p:txBody>
      </p:sp>
    </p:spTree>
    <p:extLst>
      <p:ext uri="{BB962C8B-B14F-4D97-AF65-F5344CB8AC3E}">
        <p14:creationId xmlns:p14="http://schemas.microsoft.com/office/powerpoint/2010/main" val="25541180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DBC4132-B0BE-49A9-A926-BBE2D5FC7730}" type="slidenum">
              <a:rPr lang="pt-BR" smtClean="0"/>
              <a:pPr/>
              <a:t>‹nº›</a:t>
            </a:fld>
            <a:endParaRPr lang="pt-BR"/>
          </a:p>
        </p:txBody>
      </p:sp>
    </p:spTree>
    <p:extLst>
      <p:ext uri="{BB962C8B-B14F-4D97-AF65-F5344CB8AC3E}">
        <p14:creationId xmlns:p14="http://schemas.microsoft.com/office/powerpoint/2010/main" val="16182836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pt-BR"/>
              <a:t>Clique para editar o título mestre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69D15AE-86D8-4CDC-82CE-BB4A51E89FDA}" type="slidenum">
              <a:rPr lang="pt-BR" smtClean="0"/>
              <a:pPr/>
              <a:t>‹nº›</a:t>
            </a:fld>
            <a:endParaRPr lang="pt-BR"/>
          </a:p>
        </p:txBody>
      </p:sp>
    </p:spTree>
    <p:extLst>
      <p:ext uri="{BB962C8B-B14F-4D97-AF65-F5344CB8AC3E}">
        <p14:creationId xmlns:p14="http://schemas.microsoft.com/office/powerpoint/2010/main" val="2672647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pt-BR"/>
              <a:t>Clique para editar o título mestre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endParaRPr lang="pt-BR"/>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pt-BR"/>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2740A0F0-B58C-42C3-B01E-6C0BE5D6D1F4}" type="slidenum">
              <a:rPr lang="pt-BR" smtClean="0"/>
              <a:pPr/>
              <a:t>‹nº›</a:t>
            </a:fld>
            <a:endParaRPr lang="pt-BR"/>
          </a:p>
        </p:txBody>
      </p:sp>
    </p:spTree>
    <p:extLst>
      <p:ext uri="{BB962C8B-B14F-4D97-AF65-F5344CB8AC3E}">
        <p14:creationId xmlns:p14="http://schemas.microsoft.com/office/powerpoint/2010/main" val="1331425204"/>
      </p:ext>
    </p:extLst>
  </p:cSld>
  <p:clrMap bg1="dk1" tx1="lt1" bg2="dk2" tx2="lt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 id="2147483740"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ctrTitle"/>
          </p:nvPr>
        </p:nvSpPr>
        <p:spPr>
          <a:xfrm>
            <a:off x="757808" y="1485094"/>
            <a:ext cx="7774632" cy="3887812"/>
          </a:xfrm>
        </p:spPr>
        <p:txBody>
          <a:bodyPr>
            <a:noAutofit/>
          </a:bodyPr>
          <a:lstStyle/>
          <a:p>
            <a:br>
              <a:rPr lang="pt-BR" sz="4000" b="1" dirty="0"/>
            </a:br>
            <a:br>
              <a:rPr lang="pt-BR" sz="4000" b="1" dirty="0"/>
            </a:br>
            <a:br>
              <a:rPr lang="pt-BR" sz="4000" b="1" dirty="0"/>
            </a:br>
            <a:br>
              <a:rPr lang="pt-BR" sz="4000" b="1" dirty="0"/>
            </a:br>
            <a:br>
              <a:rPr lang="pt-BR" sz="4000" b="1" dirty="0"/>
            </a:br>
            <a:r>
              <a:rPr lang="pt-BR" sz="4000" b="1" dirty="0"/>
              <a:t>RELAÇÕES </a:t>
            </a:r>
            <a:r>
              <a:rPr lang="pt-BR" sz="4000" b="1" dirty="0" err="1"/>
              <a:t>dE</a:t>
            </a:r>
            <a:r>
              <a:rPr lang="pt-BR" sz="4000" b="1" dirty="0"/>
              <a:t> trabalho </a:t>
            </a:r>
            <a:br>
              <a:rPr lang="pt-BR" sz="4000" b="1" dirty="0"/>
            </a:br>
            <a:r>
              <a:rPr lang="pt-BR" sz="4000" b="1" dirty="0"/>
              <a:t>AINDA em tempos de pandemia:</a:t>
            </a:r>
            <a:br>
              <a:rPr lang="pt-BR" sz="4000" b="1" dirty="0"/>
            </a:br>
            <a:br>
              <a:rPr lang="pt-BR" sz="4000" b="1" dirty="0"/>
            </a:br>
            <a:r>
              <a:rPr lang="pt-BR" sz="4000" b="1" dirty="0">
                <a:solidFill>
                  <a:srgbClr val="FFFF00"/>
                </a:solidFill>
              </a:rPr>
              <a:t>NEGOCIANDO ACORDOS E ADITIVOS CONTRATUAIS COM OS TRABALHADORES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1187624" y="533400"/>
            <a:ext cx="6122819" cy="735360"/>
          </a:xfrm>
        </p:spPr>
        <p:txBody>
          <a:bodyPr>
            <a:normAutofit/>
          </a:bodyPr>
          <a:lstStyle/>
          <a:p>
            <a:r>
              <a:rPr lang="pt-BR" sz="2800" b="1" dirty="0"/>
              <a:t>DESAFIO CONSTANTE:</a:t>
            </a:r>
          </a:p>
        </p:txBody>
      </p:sp>
      <p:sp>
        <p:nvSpPr>
          <p:cNvPr id="70659" name="Rectangle 3"/>
          <p:cNvSpPr>
            <a:spLocks noGrp="1" noChangeArrowheads="1"/>
          </p:cNvSpPr>
          <p:nvPr>
            <p:ph idx="1"/>
          </p:nvPr>
        </p:nvSpPr>
        <p:spPr>
          <a:xfrm>
            <a:off x="539552" y="2057400"/>
            <a:ext cx="8064896" cy="3767670"/>
          </a:xfrm>
        </p:spPr>
        <p:txBody>
          <a:bodyPr>
            <a:normAutofit fontScale="92500" lnSpcReduction="10000"/>
          </a:bodyPr>
          <a:lstStyle/>
          <a:p>
            <a:pPr algn="ctr">
              <a:buFont typeface="Wingdings" pitchFamily="2" charset="2"/>
              <a:buNone/>
            </a:pPr>
            <a:r>
              <a:rPr lang="pt-BR" sz="4800" dirty="0">
                <a:solidFill>
                  <a:schemeClr val="tx1"/>
                </a:solidFill>
              </a:rPr>
              <a:t> PRESERVAÇÃO DOS EMPREGOS </a:t>
            </a:r>
          </a:p>
          <a:p>
            <a:pPr algn="ctr">
              <a:buFont typeface="Wingdings" pitchFamily="2" charset="2"/>
              <a:buNone/>
            </a:pPr>
            <a:r>
              <a:rPr lang="pt-BR" sz="4800" dirty="0">
                <a:solidFill>
                  <a:schemeClr val="tx1"/>
                </a:solidFill>
              </a:rPr>
              <a:t>X</a:t>
            </a:r>
          </a:p>
          <a:p>
            <a:pPr algn="ctr">
              <a:buFont typeface="Wingdings" pitchFamily="2" charset="2"/>
              <a:buNone/>
            </a:pPr>
            <a:r>
              <a:rPr lang="pt-BR" sz="4800" dirty="0">
                <a:solidFill>
                  <a:schemeClr val="tx1"/>
                </a:solidFill>
              </a:rPr>
              <a:t>CUMPRIMENTO DA LEGISLAÇÃO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899592" y="1556792"/>
            <a:ext cx="6554867" cy="4104456"/>
          </a:xfrm>
        </p:spPr>
        <p:txBody>
          <a:bodyPr>
            <a:normAutofit/>
          </a:bodyPr>
          <a:lstStyle/>
          <a:p>
            <a:pPr marL="0" indent="0">
              <a:buNone/>
            </a:pPr>
            <a:r>
              <a:rPr lang="pt-BR" sz="3600" b="0" i="0" dirty="0">
                <a:solidFill>
                  <a:schemeClr val="tx1"/>
                </a:solidFill>
                <a:effectLst/>
              </a:rPr>
              <a:t>RECONHECIMENTO DAS CONVENÇÕES E ACORDOS COLETIVOS DE TRABALHO</a:t>
            </a:r>
          </a:p>
          <a:p>
            <a:pPr marL="0" indent="0">
              <a:buNone/>
            </a:pPr>
            <a:r>
              <a:rPr lang="pt-BR" sz="3600" dirty="0">
                <a:solidFill>
                  <a:schemeClr val="tx1"/>
                </a:solidFill>
              </a:rPr>
              <a:t>(CF, ART. 7º, XXVI)</a:t>
            </a:r>
            <a:endParaRPr lang="pt-BR" sz="3600" b="1" dirty="0">
              <a:solidFill>
                <a:schemeClr val="tx1"/>
              </a:solidFill>
            </a:endParaRPr>
          </a:p>
        </p:txBody>
      </p:sp>
    </p:spTree>
    <p:extLst>
      <p:ext uri="{BB962C8B-B14F-4D97-AF65-F5344CB8AC3E}">
        <p14:creationId xmlns:p14="http://schemas.microsoft.com/office/powerpoint/2010/main" val="19638486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Convenção Coletiva de Trabalho é o acordo de caráter normativo, pelo qual dois ou mais Sindicatos representativos de categorias econômicas e profissionais estipulam condições de trabalho aplicáveis, no âmbito das respectivas representações, às relações individuais de trabalho</a:t>
            </a:r>
            <a:r>
              <a:rPr lang="pt-BR" sz="2800" dirty="0">
                <a:solidFill>
                  <a:schemeClr val="tx1"/>
                </a:solidFill>
              </a:rPr>
              <a:t> (CLT, art. 611)</a:t>
            </a:r>
            <a:endParaRPr lang="pt-BR" sz="2800" b="1" dirty="0">
              <a:solidFill>
                <a:schemeClr val="tx1"/>
              </a:solidFill>
            </a:endParaRPr>
          </a:p>
        </p:txBody>
      </p:sp>
    </p:spTree>
    <p:extLst>
      <p:ext uri="{BB962C8B-B14F-4D97-AF65-F5344CB8AC3E}">
        <p14:creationId xmlns:p14="http://schemas.microsoft.com/office/powerpoint/2010/main" val="617317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É facultado aos Sindicatos representativos de categorias profissionais celebrar Acordos Coletivos com uma ou mais empresas da correspondente categoria econômica, que estipulem condições de trabalho, aplicáveis no âmbito da empresa ou das acordantes às respectivas relações de trabalho</a:t>
            </a:r>
            <a:r>
              <a:rPr lang="pt-BR" sz="2800" dirty="0">
                <a:solidFill>
                  <a:schemeClr val="tx1"/>
                </a:solidFill>
              </a:rPr>
              <a:t> (CLT, art. 611, § 1º)</a:t>
            </a:r>
            <a:endParaRPr lang="pt-BR" sz="2800" b="1" dirty="0">
              <a:solidFill>
                <a:schemeClr val="tx1"/>
              </a:solidFill>
            </a:endParaRPr>
          </a:p>
        </p:txBody>
      </p:sp>
    </p:spTree>
    <p:extLst>
      <p:ext uri="{BB962C8B-B14F-4D97-AF65-F5344CB8AC3E}">
        <p14:creationId xmlns:p14="http://schemas.microsoft.com/office/powerpoint/2010/main" val="293997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772816"/>
            <a:ext cx="6908088" cy="3980246"/>
          </a:xfrm>
        </p:spPr>
        <p:txBody>
          <a:bodyPr>
            <a:noAutofit/>
          </a:bodyPr>
          <a:lstStyle/>
          <a:p>
            <a:pPr marL="0" indent="0">
              <a:buNone/>
            </a:pPr>
            <a:r>
              <a:rPr lang="pt-BR" sz="2800" b="0" i="0" dirty="0">
                <a:solidFill>
                  <a:schemeClr val="tx1"/>
                </a:solidFill>
                <a:effectLst/>
              </a:rPr>
              <a:t>A convenção coletiva e o acordo coletivo de trabalho têm prevalência sobre a lei quando, entre outros, dispuserem sobre </a:t>
            </a:r>
            <a:r>
              <a:rPr lang="pt-BR" sz="2800" dirty="0">
                <a:solidFill>
                  <a:schemeClr val="tx1"/>
                </a:solidFill>
              </a:rPr>
              <a:t>(CLT, art. 611-A) </a:t>
            </a:r>
            <a:r>
              <a:rPr lang="pt-BR" sz="2800" b="0" i="0" dirty="0">
                <a:solidFill>
                  <a:schemeClr val="tx1"/>
                </a:solidFill>
                <a:effectLst/>
              </a:rPr>
              <a:t>:</a:t>
            </a:r>
          </a:p>
          <a:p>
            <a:pPr marL="0" indent="0">
              <a:buNone/>
            </a:pPr>
            <a:r>
              <a:rPr lang="pt-BR" sz="2800" b="0" i="0" dirty="0">
                <a:solidFill>
                  <a:schemeClr val="tx1"/>
                </a:solidFill>
                <a:effectLst/>
              </a:rPr>
              <a:t>I - pacto quanto à jornada de trabalho, observados os limites constitucionais;</a:t>
            </a:r>
          </a:p>
          <a:p>
            <a:pPr marL="0" indent="0">
              <a:buNone/>
            </a:pPr>
            <a:r>
              <a:rPr lang="pt-BR" sz="2800" b="0" i="0" dirty="0">
                <a:solidFill>
                  <a:schemeClr val="tx1"/>
                </a:solidFill>
                <a:effectLst/>
              </a:rPr>
              <a:t>II - banco de horas anual;</a:t>
            </a:r>
            <a:endParaRPr lang="pt-BR" sz="2800" dirty="0">
              <a:solidFill>
                <a:schemeClr val="tx1"/>
              </a:solidFill>
            </a:endParaRPr>
          </a:p>
          <a:p>
            <a:pPr marL="0" indent="0">
              <a:buNone/>
            </a:pPr>
            <a:r>
              <a:rPr lang="pt-BR" sz="2800" b="0" i="0" dirty="0">
                <a:solidFill>
                  <a:schemeClr val="tx1"/>
                </a:solidFill>
                <a:effectLst/>
              </a:rPr>
              <a:t>III - intervalo intrajornada, respeitado o limite mínimo de trinta minutos para jornadas superiores a seis horas;</a:t>
            </a:r>
            <a:endParaRPr lang="pt-BR" sz="2800" dirty="0">
              <a:solidFill>
                <a:schemeClr val="tx1"/>
              </a:solidFill>
            </a:endParaRPr>
          </a:p>
        </p:txBody>
      </p:sp>
    </p:spTree>
    <p:extLst>
      <p:ext uri="{BB962C8B-B14F-4D97-AF65-F5344CB8AC3E}">
        <p14:creationId xmlns:p14="http://schemas.microsoft.com/office/powerpoint/2010/main" val="3586664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772816"/>
            <a:ext cx="6908088" cy="3980246"/>
          </a:xfrm>
        </p:spPr>
        <p:txBody>
          <a:bodyPr>
            <a:noAutofit/>
          </a:bodyPr>
          <a:lstStyle/>
          <a:p>
            <a:pPr marL="0" indent="0">
              <a:buNone/>
            </a:pPr>
            <a:r>
              <a:rPr lang="pt-BR" sz="2800" dirty="0">
                <a:solidFill>
                  <a:schemeClr val="tx1"/>
                </a:solidFill>
              </a:rPr>
              <a:t>CLT, art. 611-A </a:t>
            </a:r>
            <a:r>
              <a:rPr lang="pt-BR" sz="2800" b="0" i="0" dirty="0">
                <a:solidFill>
                  <a:schemeClr val="tx1"/>
                </a:solidFill>
                <a:effectLst/>
              </a:rPr>
              <a:t>: (...)</a:t>
            </a:r>
          </a:p>
          <a:p>
            <a:pPr marL="0" indent="0">
              <a:buNone/>
            </a:pPr>
            <a:r>
              <a:rPr lang="pt-BR" sz="2800" b="0" i="0" dirty="0">
                <a:solidFill>
                  <a:schemeClr val="tx1"/>
                </a:solidFill>
                <a:effectLst/>
              </a:rPr>
              <a:t>IV - adesão ao Programa Seguro-Emprego (PSE);</a:t>
            </a:r>
          </a:p>
          <a:p>
            <a:pPr marL="0" indent="0">
              <a:buNone/>
            </a:pPr>
            <a:r>
              <a:rPr lang="pt-BR" sz="2800" b="0" i="0" dirty="0">
                <a:solidFill>
                  <a:schemeClr val="tx1"/>
                </a:solidFill>
                <a:effectLst/>
              </a:rPr>
              <a:t>V - plano de cargos, salários e funções compatíveis com a condição pessoal do empregado, bem como identificação dos cargos que se enquadram como funções de confiança;</a:t>
            </a:r>
            <a:endParaRPr lang="pt-BR" sz="2800" dirty="0">
              <a:solidFill>
                <a:schemeClr val="tx1"/>
              </a:solidFill>
            </a:endParaRPr>
          </a:p>
          <a:p>
            <a:pPr marL="0" indent="0">
              <a:buNone/>
            </a:pPr>
            <a:r>
              <a:rPr lang="pt-BR" sz="2800" b="0" i="0" dirty="0">
                <a:solidFill>
                  <a:schemeClr val="tx1"/>
                </a:solidFill>
                <a:effectLst/>
              </a:rPr>
              <a:t>VI - regulamento empresarial;</a:t>
            </a:r>
            <a:endParaRPr lang="pt-BR" sz="2800" dirty="0">
              <a:solidFill>
                <a:schemeClr val="tx1"/>
              </a:solidFill>
            </a:endParaRPr>
          </a:p>
        </p:txBody>
      </p:sp>
    </p:spTree>
    <p:extLst>
      <p:ext uri="{BB962C8B-B14F-4D97-AF65-F5344CB8AC3E}">
        <p14:creationId xmlns:p14="http://schemas.microsoft.com/office/powerpoint/2010/main" val="7251102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772816"/>
            <a:ext cx="6908088" cy="3980246"/>
          </a:xfrm>
        </p:spPr>
        <p:txBody>
          <a:bodyPr>
            <a:noAutofit/>
          </a:bodyPr>
          <a:lstStyle/>
          <a:p>
            <a:pPr marL="0" indent="0">
              <a:buNone/>
            </a:pPr>
            <a:r>
              <a:rPr lang="pt-BR" sz="2800" dirty="0">
                <a:solidFill>
                  <a:schemeClr val="tx1"/>
                </a:solidFill>
              </a:rPr>
              <a:t>CLT, art. 611-A </a:t>
            </a:r>
            <a:r>
              <a:rPr lang="pt-BR" sz="2800" b="0" i="0" dirty="0">
                <a:solidFill>
                  <a:schemeClr val="tx1"/>
                </a:solidFill>
                <a:effectLst/>
              </a:rPr>
              <a:t>: (...)</a:t>
            </a:r>
          </a:p>
          <a:p>
            <a:pPr marL="0" indent="0">
              <a:buNone/>
            </a:pPr>
            <a:r>
              <a:rPr lang="pt-BR" sz="2800" b="0" i="0" dirty="0">
                <a:solidFill>
                  <a:schemeClr val="tx1"/>
                </a:solidFill>
                <a:effectLst/>
              </a:rPr>
              <a:t>VII - representante dos trabalhadores no local de trabalho;</a:t>
            </a:r>
          </a:p>
          <a:p>
            <a:pPr marL="0" indent="0">
              <a:buNone/>
            </a:pPr>
            <a:r>
              <a:rPr lang="pt-BR" sz="2800" b="0" i="0" dirty="0">
                <a:solidFill>
                  <a:schemeClr val="tx1"/>
                </a:solidFill>
                <a:effectLst/>
              </a:rPr>
              <a:t>VIII - teletrabalho, regime de sobreaviso, e trabalho intermitente;</a:t>
            </a:r>
            <a:endParaRPr lang="pt-BR" sz="2800" dirty="0">
              <a:solidFill>
                <a:schemeClr val="tx1"/>
              </a:solidFill>
            </a:endParaRPr>
          </a:p>
          <a:p>
            <a:pPr marL="0" indent="0">
              <a:buNone/>
            </a:pPr>
            <a:r>
              <a:rPr lang="pt-BR" sz="2800" b="0" i="0" dirty="0">
                <a:solidFill>
                  <a:schemeClr val="tx1"/>
                </a:solidFill>
                <a:effectLst/>
              </a:rPr>
              <a:t>IX - remuneração por produtividade, incluídas as gorjetas percebidas pelo empregado, e remuneração por desempenho individual;</a:t>
            </a:r>
            <a:endParaRPr lang="pt-BR" sz="2800" dirty="0">
              <a:solidFill>
                <a:schemeClr val="tx1"/>
              </a:solidFill>
            </a:endParaRPr>
          </a:p>
        </p:txBody>
      </p:sp>
    </p:spTree>
    <p:extLst>
      <p:ext uri="{BB962C8B-B14F-4D97-AF65-F5344CB8AC3E}">
        <p14:creationId xmlns:p14="http://schemas.microsoft.com/office/powerpoint/2010/main" val="3543014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772816"/>
            <a:ext cx="6908088" cy="3980246"/>
          </a:xfrm>
        </p:spPr>
        <p:txBody>
          <a:bodyPr>
            <a:noAutofit/>
          </a:bodyPr>
          <a:lstStyle/>
          <a:p>
            <a:pPr marL="0" indent="0">
              <a:buNone/>
            </a:pPr>
            <a:r>
              <a:rPr lang="pt-BR" sz="2800" dirty="0">
                <a:solidFill>
                  <a:schemeClr val="tx1"/>
                </a:solidFill>
              </a:rPr>
              <a:t>CLT, art. 611-A </a:t>
            </a:r>
            <a:r>
              <a:rPr lang="pt-BR" sz="2800" b="0" i="0" dirty="0">
                <a:solidFill>
                  <a:schemeClr val="tx1"/>
                </a:solidFill>
                <a:effectLst/>
              </a:rPr>
              <a:t>: (...)</a:t>
            </a:r>
          </a:p>
          <a:p>
            <a:pPr marL="0" indent="0">
              <a:buNone/>
            </a:pPr>
            <a:r>
              <a:rPr lang="pt-BR" sz="2800" b="0" i="0" dirty="0">
                <a:solidFill>
                  <a:schemeClr val="tx1"/>
                </a:solidFill>
                <a:effectLst/>
              </a:rPr>
              <a:t>X - modalidade de registro de jornada de trabalho; </a:t>
            </a:r>
          </a:p>
          <a:p>
            <a:pPr marL="0" indent="0">
              <a:buNone/>
            </a:pPr>
            <a:r>
              <a:rPr lang="pt-BR" sz="2800" b="0" i="0" dirty="0">
                <a:solidFill>
                  <a:schemeClr val="tx1"/>
                </a:solidFill>
                <a:effectLst/>
              </a:rPr>
              <a:t>XI - troca do dia de feriado;</a:t>
            </a:r>
            <a:endParaRPr lang="pt-BR" sz="2800" dirty="0">
              <a:solidFill>
                <a:schemeClr val="tx1"/>
              </a:solidFill>
            </a:endParaRPr>
          </a:p>
          <a:p>
            <a:pPr marL="0" indent="0">
              <a:buNone/>
            </a:pPr>
            <a:r>
              <a:rPr lang="pt-BR" sz="2800" b="0" i="0" dirty="0">
                <a:solidFill>
                  <a:schemeClr val="tx1"/>
                </a:solidFill>
                <a:effectLst/>
              </a:rPr>
              <a:t>XII - enquadramento do grau de insalubridade;</a:t>
            </a:r>
          </a:p>
          <a:p>
            <a:pPr marL="0" indent="0">
              <a:buNone/>
            </a:pPr>
            <a:r>
              <a:rPr lang="pt-BR" sz="2800" b="0" i="0" dirty="0">
                <a:solidFill>
                  <a:schemeClr val="tx1"/>
                </a:solidFill>
                <a:effectLst/>
              </a:rPr>
              <a:t>XIII - prorrogação de jornada em ambientes insalubres, sem licença prévia das autoridades competentes do Ministério do Trabalho;</a:t>
            </a:r>
            <a:endParaRPr lang="pt-BR" sz="2800" dirty="0">
              <a:solidFill>
                <a:schemeClr val="tx1"/>
              </a:solidFill>
            </a:endParaRPr>
          </a:p>
        </p:txBody>
      </p:sp>
    </p:spTree>
    <p:extLst>
      <p:ext uri="{BB962C8B-B14F-4D97-AF65-F5344CB8AC3E}">
        <p14:creationId xmlns:p14="http://schemas.microsoft.com/office/powerpoint/2010/main" val="4124842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772816"/>
            <a:ext cx="6908088" cy="3980246"/>
          </a:xfrm>
        </p:spPr>
        <p:txBody>
          <a:bodyPr>
            <a:noAutofit/>
          </a:bodyPr>
          <a:lstStyle/>
          <a:p>
            <a:pPr marL="0" indent="0">
              <a:buNone/>
            </a:pPr>
            <a:r>
              <a:rPr lang="pt-BR" sz="2800" dirty="0">
                <a:solidFill>
                  <a:schemeClr val="tx1"/>
                </a:solidFill>
              </a:rPr>
              <a:t>CLT, art. 611-A </a:t>
            </a:r>
            <a:r>
              <a:rPr lang="pt-BR" sz="2800" b="0" i="0" dirty="0">
                <a:solidFill>
                  <a:schemeClr val="tx1"/>
                </a:solidFill>
                <a:effectLst/>
              </a:rPr>
              <a:t>: (...)</a:t>
            </a:r>
          </a:p>
          <a:p>
            <a:pPr marL="0" indent="0">
              <a:buNone/>
            </a:pPr>
            <a:r>
              <a:rPr lang="pt-BR" sz="2800" b="0" i="0" dirty="0">
                <a:solidFill>
                  <a:schemeClr val="tx1"/>
                </a:solidFill>
                <a:effectLst/>
              </a:rPr>
              <a:t>XIV - prêmios de incentivo em bens ou serviços, eventualmente concedidos em programas de incentivo;</a:t>
            </a:r>
          </a:p>
          <a:p>
            <a:pPr marL="0" indent="0">
              <a:buNone/>
            </a:pPr>
            <a:r>
              <a:rPr lang="pt-BR" sz="2800" b="0" i="0" dirty="0">
                <a:solidFill>
                  <a:schemeClr val="tx1"/>
                </a:solidFill>
                <a:effectLst/>
              </a:rPr>
              <a:t>XV - participação nos lucros ou resultados da empresa. </a:t>
            </a:r>
            <a:endParaRPr lang="pt-BR" sz="2800" dirty="0">
              <a:solidFill>
                <a:schemeClr val="tx1"/>
              </a:solidFill>
            </a:endParaRPr>
          </a:p>
        </p:txBody>
      </p:sp>
    </p:spTree>
    <p:extLst>
      <p:ext uri="{BB962C8B-B14F-4D97-AF65-F5344CB8AC3E}">
        <p14:creationId xmlns:p14="http://schemas.microsoft.com/office/powerpoint/2010/main" val="3280408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71600" y="1772816"/>
            <a:ext cx="6908088" cy="3980246"/>
          </a:xfrm>
        </p:spPr>
        <p:txBody>
          <a:bodyPr>
            <a:noAutofit/>
          </a:bodyPr>
          <a:lstStyle/>
          <a:p>
            <a:pPr marL="0" indent="0">
              <a:buNone/>
            </a:pPr>
            <a:r>
              <a:rPr lang="pt-BR" sz="2800" dirty="0">
                <a:solidFill>
                  <a:schemeClr val="tx1"/>
                </a:solidFill>
              </a:rPr>
              <a:t>CLT, art. 611-A, § 3º </a:t>
            </a:r>
            <a:r>
              <a:rPr lang="pt-BR" sz="2800" b="0" i="0" dirty="0">
                <a:solidFill>
                  <a:schemeClr val="tx1"/>
                </a:solidFill>
                <a:effectLst/>
              </a:rPr>
              <a:t>: (...)</a:t>
            </a:r>
          </a:p>
          <a:p>
            <a:pPr marL="0" indent="0">
              <a:buNone/>
            </a:pPr>
            <a:r>
              <a:rPr lang="pt-BR" sz="2800" b="0" i="0" dirty="0">
                <a:solidFill>
                  <a:schemeClr val="tx1"/>
                </a:solidFill>
                <a:effectLst/>
              </a:rPr>
              <a:t>Se for pactuada cláusula que reduza o salário ou a jornada, a convenção coletiva ou o acordo coletivo de trabalho deverão prever a proteção dos empregados contra dispensa imotivada durante o prazo de vigência do instrumento coletivo. </a:t>
            </a:r>
            <a:endParaRPr lang="pt-BR" sz="2800" dirty="0">
              <a:solidFill>
                <a:schemeClr val="tx1"/>
              </a:solidFill>
            </a:endParaRPr>
          </a:p>
        </p:txBody>
      </p:sp>
    </p:spTree>
    <p:extLst>
      <p:ext uri="{BB962C8B-B14F-4D97-AF65-F5344CB8AC3E}">
        <p14:creationId xmlns:p14="http://schemas.microsoft.com/office/powerpoint/2010/main" val="20680760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Os Sindicatos só poderão celebrar Convenções ou Acordos Coletivos de Trabalho, por deliberação de Assembleia Geral especialmente convocada para esse fim, consoante o disposto nos respectivos Estatutos</a:t>
            </a:r>
            <a:r>
              <a:rPr lang="pt-BR" sz="2800" dirty="0">
                <a:solidFill>
                  <a:schemeClr val="tx1"/>
                </a:solidFill>
              </a:rPr>
              <a:t> (CLT, art. 612)</a:t>
            </a:r>
            <a:endParaRPr lang="pt-BR" sz="2800" b="1" dirty="0">
              <a:solidFill>
                <a:schemeClr val="tx1"/>
              </a:solidFill>
            </a:endParaRPr>
          </a:p>
        </p:txBody>
      </p:sp>
    </p:spTree>
    <p:extLst>
      <p:ext uri="{BB962C8B-B14F-4D97-AF65-F5344CB8AC3E}">
        <p14:creationId xmlns:p14="http://schemas.microsoft.com/office/powerpoint/2010/main" val="2072552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As Convenções e os Acordos deverão conter obrigatoriamente (CLT, art. 612):</a:t>
            </a:r>
          </a:p>
          <a:p>
            <a:pPr marL="0" indent="0">
              <a:buNone/>
            </a:pPr>
            <a:r>
              <a:rPr lang="pt-BR" sz="2800" b="0" i="0" dirty="0">
                <a:solidFill>
                  <a:schemeClr val="tx1"/>
                </a:solidFill>
                <a:effectLst/>
              </a:rPr>
              <a:t>I - Designação dos Sindicatos convenentes ou dos Sindicatos e empresas acordantes;</a:t>
            </a:r>
          </a:p>
          <a:p>
            <a:pPr marL="0" indent="0">
              <a:buNone/>
            </a:pPr>
            <a:r>
              <a:rPr lang="pt-BR" sz="2800" b="0" i="0" dirty="0">
                <a:solidFill>
                  <a:schemeClr val="tx1"/>
                </a:solidFill>
                <a:effectLst/>
              </a:rPr>
              <a:t>II - Prazo de vigência;</a:t>
            </a:r>
            <a:endParaRPr lang="pt-BR" sz="2800" dirty="0">
              <a:solidFill>
                <a:schemeClr val="tx1"/>
              </a:solidFill>
            </a:endParaRPr>
          </a:p>
          <a:p>
            <a:pPr marL="0" indent="0">
              <a:buNone/>
            </a:pPr>
            <a:r>
              <a:rPr lang="pt-BR" sz="2800" b="0" i="0" dirty="0">
                <a:solidFill>
                  <a:schemeClr val="tx1"/>
                </a:solidFill>
                <a:effectLst/>
              </a:rPr>
              <a:t>III - Categorias ou classes de trabalhadores abrangidas pelos respectivos dispositivos;</a:t>
            </a:r>
          </a:p>
        </p:txBody>
      </p:sp>
    </p:spTree>
    <p:extLst>
      <p:ext uri="{BB962C8B-B14F-4D97-AF65-F5344CB8AC3E}">
        <p14:creationId xmlns:p14="http://schemas.microsoft.com/office/powerpoint/2010/main" val="7362110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CLT, art. 612: (...)</a:t>
            </a:r>
          </a:p>
          <a:p>
            <a:pPr marL="0" indent="0">
              <a:buNone/>
            </a:pPr>
            <a:r>
              <a:rPr lang="pt-BR" sz="2800" b="0" i="0" dirty="0">
                <a:solidFill>
                  <a:schemeClr val="tx1"/>
                </a:solidFill>
                <a:effectLst/>
              </a:rPr>
              <a:t>IV - Condições ajustadas para reger as relações individuais de trabalho durante sua vigência;</a:t>
            </a:r>
          </a:p>
          <a:p>
            <a:pPr marL="0" indent="0">
              <a:buNone/>
            </a:pPr>
            <a:r>
              <a:rPr lang="pt-BR" sz="2800" b="0" i="0" dirty="0">
                <a:solidFill>
                  <a:schemeClr val="tx1"/>
                </a:solidFill>
                <a:effectLst/>
              </a:rPr>
              <a:t>V - Normas para a conciliação das divergências sugeridas entre os convenentes por motivos da aplicação de seus dispositivos; </a:t>
            </a:r>
            <a:endParaRPr lang="pt-BR" sz="2800" dirty="0">
              <a:solidFill>
                <a:schemeClr val="tx1"/>
              </a:solidFill>
            </a:endParaRPr>
          </a:p>
          <a:p>
            <a:pPr marL="0" indent="0">
              <a:buNone/>
            </a:pPr>
            <a:r>
              <a:rPr lang="pt-BR" sz="2800" b="0" i="0" dirty="0">
                <a:solidFill>
                  <a:schemeClr val="tx1"/>
                </a:solidFill>
                <a:effectLst/>
              </a:rPr>
              <a:t>VI - Disposições sobre o processo de sua prorrogação e de revisão total ou parcial de seus dispositivos;</a:t>
            </a:r>
          </a:p>
        </p:txBody>
      </p:sp>
    </p:spTree>
    <p:extLst>
      <p:ext uri="{BB962C8B-B14F-4D97-AF65-F5344CB8AC3E}">
        <p14:creationId xmlns:p14="http://schemas.microsoft.com/office/powerpoint/2010/main" val="2856069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CLT, art. 612: (...)</a:t>
            </a:r>
          </a:p>
          <a:p>
            <a:pPr marL="0" indent="0">
              <a:buNone/>
            </a:pPr>
            <a:r>
              <a:rPr lang="pt-BR" sz="2800" b="0" i="0" dirty="0">
                <a:solidFill>
                  <a:schemeClr val="tx1"/>
                </a:solidFill>
                <a:effectLst/>
              </a:rPr>
              <a:t>VII - Direitos e deveres dos empregados e empresas;</a:t>
            </a:r>
          </a:p>
          <a:p>
            <a:pPr marL="0" indent="0">
              <a:buNone/>
            </a:pPr>
            <a:r>
              <a:rPr lang="pt-BR" sz="2800" b="0" i="0" dirty="0">
                <a:solidFill>
                  <a:schemeClr val="tx1"/>
                </a:solidFill>
                <a:effectLst/>
              </a:rPr>
              <a:t>VIII - Penalidades para os Sindicatos convenentes, os empregados e as empresas em caso de violação de seus dispositivos. </a:t>
            </a:r>
          </a:p>
        </p:txBody>
      </p:sp>
    </p:spTree>
    <p:extLst>
      <p:ext uri="{BB962C8B-B14F-4D97-AF65-F5344CB8AC3E}">
        <p14:creationId xmlns:p14="http://schemas.microsoft.com/office/powerpoint/2010/main" val="41465502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Os Sindicatos convenentes ou as empresas acordantes promoverão, conjunta ou separadamente, dentro de 8 (oito) dias da assinatura da Convenção ou Acordo, o depósito de uma via do mesmo, para fins de registro e arquivo, nos órgãos regionais do Ministério do Trabalho e Previdência Social. (CLT, art. 614)</a:t>
            </a:r>
          </a:p>
        </p:txBody>
      </p:sp>
    </p:spTree>
    <p:extLst>
      <p:ext uri="{BB962C8B-B14F-4D97-AF65-F5344CB8AC3E}">
        <p14:creationId xmlns:p14="http://schemas.microsoft.com/office/powerpoint/2010/main" val="3688200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As Convenções e os Acordos entrarão em vigor 3 (três) dias após a data da entrega dos mesmos no órgão referido neste artigo. (CLT, art. 614, § 1º)</a:t>
            </a:r>
          </a:p>
        </p:txBody>
      </p:sp>
    </p:spTree>
    <p:extLst>
      <p:ext uri="{BB962C8B-B14F-4D97-AF65-F5344CB8AC3E}">
        <p14:creationId xmlns:p14="http://schemas.microsoft.com/office/powerpoint/2010/main" val="4106385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Não será permitido estipular duração de convenção coletiva ou acordo coletivo de trabalho superior a dois anos, sendo vedada a ultratividade. (CLT, art. 614, § 3º)</a:t>
            </a:r>
          </a:p>
        </p:txBody>
      </p:sp>
    </p:spTree>
    <p:extLst>
      <p:ext uri="{BB962C8B-B14F-4D97-AF65-F5344CB8AC3E}">
        <p14:creationId xmlns:p14="http://schemas.microsoft.com/office/powerpoint/2010/main" val="597812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Os Sindicatos representativos de categorias econômicas ou profissionais e as empresas, inclusive as que não tenham representação sindical, quando provocados, não podem recusar-se à negociação coletiva.(CLT, art. 616)</a:t>
            </a:r>
          </a:p>
        </p:txBody>
      </p:sp>
    </p:spTree>
    <p:extLst>
      <p:ext uri="{BB962C8B-B14F-4D97-AF65-F5344CB8AC3E}">
        <p14:creationId xmlns:p14="http://schemas.microsoft.com/office/powerpoint/2010/main" val="836612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No caso de persistir a recusa à negociação coletiva, pelo desatendimento às convocações feitas pelos órgãos regionais do Ministério de Trabalho e Previdência Social, ou se malograr a negociação entabulada, é facultada aos Sindicatos ou empresas interessadas a instauração de dissídio coletivo. (CLT, art. 616, § 2º)</a:t>
            </a:r>
          </a:p>
        </p:txBody>
      </p:sp>
    </p:spTree>
    <p:extLst>
      <p:ext uri="{BB962C8B-B14F-4D97-AF65-F5344CB8AC3E}">
        <p14:creationId xmlns:p14="http://schemas.microsoft.com/office/powerpoint/2010/main" val="2622732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Nenhum processo de dissídio coletivo de natureza econômica será admitido sem antes se esgotarem as medidas relativas à formalização da Convenção ou Acordo correspondente.(CLT, art. 616, § 4º)</a:t>
            </a:r>
          </a:p>
        </p:txBody>
      </p:sp>
    </p:spTree>
    <p:extLst>
      <p:ext uri="{BB962C8B-B14F-4D97-AF65-F5344CB8AC3E}">
        <p14:creationId xmlns:p14="http://schemas.microsoft.com/office/powerpoint/2010/main" val="25171930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Nenhuma disposição de contrato individual de trabalho que contrarie normas de Convenção ou Acordo Coletivo de Trabalho poderá prevalecer na execução do mesmo, sendo considerada nula de pleno direito.(CLT, art. 619)</a:t>
            </a:r>
          </a:p>
        </p:txBody>
      </p:sp>
    </p:spTree>
    <p:extLst>
      <p:ext uri="{BB962C8B-B14F-4D97-AF65-F5344CB8AC3E}">
        <p14:creationId xmlns:p14="http://schemas.microsoft.com/office/powerpoint/2010/main" val="9442656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As condições estabelecidas em acordo coletivo de trabalho sempre prevalecerão sobre as estipuladas em convenção coletiva de trabalho. (CLT, art. 620)</a:t>
            </a:r>
          </a:p>
        </p:txBody>
      </p:sp>
    </p:spTree>
    <p:extLst>
      <p:ext uri="{BB962C8B-B14F-4D97-AF65-F5344CB8AC3E}">
        <p14:creationId xmlns:p14="http://schemas.microsoft.com/office/powerpoint/2010/main" val="32811760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As Convenções e os Acordos poderão incluir entre suas cláusulas disposição sobre a constituição e funcionamento de comissões mistas de consulta e colaboração, no plano da empresa e sobre participação, nos lucros. (CLT, art. 621)</a:t>
            </a:r>
          </a:p>
        </p:txBody>
      </p:sp>
    </p:spTree>
    <p:extLst>
      <p:ext uri="{BB962C8B-B14F-4D97-AF65-F5344CB8AC3E}">
        <p14:creationId xmlns:p14="http://schemas.microsoft.com/office/powerpoint/2010/main" val="5801721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idx="1"/>
          </p:nvPr>
        </p:nvSpPr>
        <p:spPr>
          <a:xfrm>
            <a:off x="904272" y="1988840"/>
            <a:ext cx="6836080" cy="3692214"/>
          </a:xfrm>
        </p:spPr>
        <p:txBody>
          <a:bodyPr>
            <a:noAutofit/>
          </a:bodyPr>
          <a:lstStyle/>
          <a:p>
            <a:pPr marL="0" indent="0">
              <a:buNone/>
            </a:pPr>
            <a:r>
              <a:rPr lang="pt-BR" sz="2800" b="0" i="0" dirty="0">
                <a:solidFill>
                  <a:schemeClr val="tx1"/>
                </a:solidFill>
                <a:effectLst/>
              </a:rPr>
              <a:t>As controvérsias resultantes da aplicação de Convenção ou de Acordo celebrado serão dirimidas pela Justiça do Trabalho. (CLT, art. 625)</a:t>
            </a:r>
          </a:p>
        </p:txBody>
      </p:sp>
    </p:spTree>
    <p:extLst>
      <p:ext uri="{BB962C8B-B14F-4D97-AF65-F5344CB8AC3E}">
        <p14:creationId xmlns:p14="http://schemas.microsoft.com/office/powerpoint/2010/main" val="7132120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ctrTitle"/>
          </p:nvPr>
        </p:nvSpPr>
        <p:spPr>
          <a:xfrm>
            <a:off x="757808" y="1485094"/>
            <a:ext cx="7628384" cy="3887812"/>
          </a:xfrm>
        </p:spPr>
        <p:txBody>
          <a:bodyPr>
            <a:noAutofit/>
          </a:bodyPr>
          <a:lstStyle/>
          <a:p>
            <a:br>
              <a:rPr lang="pt-BR" sz="4000" b="1" dirty="0"/>
            </a:br>
            <a:br>
              <a:rPr lang="pt-BR" sz="4000" b="1" dirty="0"/>
            </a:br>
            <a:br>
              <a:rPr lang="pt-BR" sz="4000" b="1" dirty="0"/>
            </a:br>
            <a:br>
              <a:rPr lang="pt-BR" sz="4000" b="1" dirty="0"/>
            </a:br>
            <a:br>
              <a:rPr lang="pt-BR" sz="4000" b="1" dirty="0"/>
            </a:br>
            <a:r>
              <a:rPr lang="pt-BR" sz="4000" b="1" dirty="0"/>
              <a:t>RELAÇÕES </a:t>
            </a:r>
            <a:r>
              <a:rPr lang="pt-BR" sz="4000" b="1" dirty="0" err="1"/>
              <a:t>dE</a:t>
            </a:r>
            <a:r>
              <a:rPr lang="pt-BR" sz="4000" b="1" dirty="0"/>
              <a:t> trabalho AINDA em tempos de pandemia:</a:t>
            </a:r>
            <a:br>
              <a:rPr lang="pt-BR" sz="4000" b="1" dirty="0"/>
            </a:br>
            <a:br>
              <a:rPr lang="pt-BR" sz="4000" b="1" dirty="0"/>
            </a:br>
            <a:r>
              <a:rPr lang="pt-BR" sz="4000" b="1" dirty="0">
                <a:solidFill>
                  <a:srgbClr val="FFFF00"/>
                </a:solidFill>
              </a:rPr>
              <a:t>“Não é bom ter zelo sem conhecimento, nem ser precipitado e perder o caminho” </a:t>
            </a:r>
            <a:r>
              <a:rPr lang="pt-BR" sz="2000" b="1" dirty="0"/>
              <a:t>(Provérbios de Salomão, 19.2)</a:t>
            </a:r>
          </a:p>
        </p:txBody>
      </p:sp>
    </p:spTree>
    <p:extLst>
      <p:ext uri="{BB962C8B-B14F-4D97-AF65-F5344CB8AC3E}">
        <p14:creationId xmlns:p14="http://schemas.microsoft.com/office/powerpoint/2010/main" val="1340979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ctrTitle"/>
          </p:nvPr>
        </p:nvSpPr>
        <p:spPr>
          <a:xfrm>
            <a:off x="683568" y="1484784"/>
            <a:ext cx="7628384" cy="3887812"/>
          </a:xfrm>
        </p:spPr>
        <p:txBody>
          <a:bodyPr>
            <a:noAutofit/>
          </a:bodyPr>
          <a:lstStyle/>
          <a:p>
            <a:pPr algn="ctr"/>
            <a:br>
              <a:rPr lang="pt-BR" sz="4000" b="1" dirty="0"/>
            </a:br>
            <a:br>
              <a:rPr lang="pt-BR" sz="4000" b="1" dirty="0"/>
            </a:br>
            <a:br>
              <a:rPr lang="pt-BR" sz="4000" b="1" dirty="0"/>
            </a:br>
            <a:br>
              <a:rPr lang="pt-BR" sz="4000" b="1" dirty="0"/>
            </a:br>
            <a:br>
              <a:rPr lang="pt-BR" sz="4000" b="1" dirty="0"/>
            </a:br>
            <a:r>
              <a:rPr lang="pt-BR" sz="4000" b="1" dirty="0"/>
              <a:t>MUITO OBRIGADO!</a:t>
            </a:r>
            <a:br>
              <a:rPr lang="pt-BR" sz="4000" b="1" dirty="0"/>
            </a:br>
            <a:br>
              <a:rPr lang="pt-BR" sz="4000" b="1" dirty="0"/>
            </a:br>
            <a:r>
              <a:rPr lang="pt-BR" sz="3600" dirty="0"/>
              <a:t>Henrique </a:t>
            </a:r>
            <a:r>
              <a:rPr lang="pt-BR" sz="3600" dirty="0" err="1"/>
              <a:t>nelson</a:t>
            </a:r>
            <a:r>
              <a:rPr lang="pt-BR" sz="3600" dirty="0"/>
              <a:t> </a:t>
            </a:r>
            <a:r>
              <a:rPr lang="pt-BR" sz="3600" dirty="0" err="1"/>
              <a:t>ferreira</a:t>
            </a:r>
            <a:br>
              <a:rPr lang="pt-BR" sz="3600" dirty="0"/>
            </a:br>
            <a:r>
              <a:rPr lang="pt-BR" sz="2000" cap="none" dirty="0"/>
              <a:t>hnelsonferreira@gmail.com</a:t>
            </a:r>
            <a:br>
              <a:rPr lang="pt-BR" sz="2000" cap="none" dirty="0"/>
            </a:br>
            <a:r>
              <a:rPr lang="pt-BR" sz="2000" cap="none" dirty="0"/>
              <a:t>28-99994-7464</a:t>
            </a:r>
            <a:br>
              <a:rPr lang="pt-BR" sz="2000" cap="none" dirty="0"/>
            </a:br>
            <a:endParaRPr lang="pt-BR" sz="2000" dirty="0"/>
          </a:p>
        </p:txBody>
      </p:sp>
    </p:spTree>
    <p:extLst>
      <p:ext uri="{BB962C8B-B14F-4D97-AF65-F5344CB8AC3E}">
        <p14:creationId xmlns:p14="http://schemas.microsoft.com/office/powerpoint/2010/main" val="1814902025"/>
      </p:ext>
    </p:extLst>
  </p:cSld>
  <p:clrMapOvr>
    <a:masterClrMapping/>
  </p:clrMapOvr>
</p:sld>
</file>

<file path=ppt/theme/theme1.xml><?xml version="1.0" encoding="utf-8"?>
<a:theme xmlns:a="http://schemas.openxmlformats.org/drawingml/2006/main" name="Fatia">
  <a:themeElements>
    <a:clrScheme name="Personalizada 2">
      <a:dk1>
        <a:srgbClr val="17406D"/>
      </a:dk1>
      <a:lt1>
        <a:sysClr val="window" lastClr="FFFFFF"/>
      </a:lt1>
      <a:dk2>
        <a:srgbClr val="17406D"/>
      </a:dk2>
      <a:lt2>
        <a:srgbClr val="FFFFFF"/>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atia">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tia">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1561</TotalTime>
  <Words>1092</Words>
  <Application>Microsoft Office PowerPoint</Application>
  <PresentationFormat>Apresentação na tela (4:3)</PresentationFormat>
  <Paragraphs>65</Paragraphs>
  <Slides>27</Slides>
  <Notes>10</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27</vt:i4>
      </vt:variant>
    </vt:vector>
  </HeadingPairs>
  <TitlesOfParts>
    <vt:vector size="33" baseType="lpstr">
      <vt:lpstr>Calibri</vt:lpstr>
      <vt:lpstr>Century Gothic</vt:lpstr>
      <vt:lpstr>Tahoma</vt:lpstr>
      <vt:lpstr>Wingdings</vt:lpstr>
      <vt:lpstr>Wingdings 3</vt:lpstr>
      <vt:lpstr>Fatia</vt:lpstr>
      <vt:lpstr>     RELAÇÕES dE trabalho  AINDA em tempos de pandemia:  NEGOCIANDO ACORDOS E ADITIVOS CONTRATUAIS COM OS TRABALHADORES</vt:lpstr>
      <vt:lpstr>DESAFIO CONSTANTE: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RELAÇÕES dE trabalho AINDA em tempos de pandemia:  “Não é bom ter zelo sem conhecimento, nem ser precipitado e perder o caminho” (Provérbios de Salomão, 19.2)</vt:lpstr>
      <vt:lpstr>     MUITO OBRIGADO!  Henrique nelson ferreira hnelsonferreira@gmail.com 28-99994-7464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DIREITOS DOS IDOSOS</dc:title>
  <dc:creator>xp</dc:creator>
  <cp:lastModifiedBy>ACER</cp:lastModifiedBy>
  <cp:revision>112</cp:revision>
  <dcterms:created xsi:type="dcterms:W3CDTF">2009-07-16T20:03:03Z</dcterms:created>
  <dcterms:modified xsi:type="dcterms:W3CDTF">2021-02-17T23:11:36Z</dcterms:modified>
</cp:coreProperties>
</file>