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28"/>
  </p:notesMasterIdLst>
  <p:sldIdLst>
    <p:sldId id="297" r:id="rId2"/>
    <p:sldId id="323" r:id="rId3"/>
    <p:sldId id="324" r:id="rId4"/>
    <p:sldId id="328" r:id="rId5"/>
    <p:sldId id="330" r:id="rId6"/>
    <p:sldId id="336" r:id="rId7"/>
    <p:sldId id="337" r:id="rId8"/>
    <p:sldId id="339" r:id="rId9"/>
    <p:sldId id="338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53" r:id="rId24"/>
    <p:sldId id="354" r:id="rId25"/>
    <p:sldId id="318" r:id="rId26"/>
    <p:sldId id="319" r:id="rId2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E8C89-978B-49C7-A7EB-6FD4C4BD0FBE}" type="datetimeFigureOut">
              <a:rPr lang="pt-BR" smtClean="0"/>
              <a:t>15/11/2022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47529-5A23-444B-B2CF-164C4870B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30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6276E-A7C2-49B4-977B-F941FECAF9E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1630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6350-D4EF-466F-B94C-1D724951317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5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2501D-5BED-473D-92A9-1A491F09EAC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480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303E4-EDBE-4113-9DAE-94ACD14252E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895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C14E8-AF19-41D7-817E-1F19E50546C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14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B56D-E69D-42B2-8AD5-FF5178B619B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68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C42F1-2557-4B6E-A43B-D905FE98CB6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7316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B7120-F576-4F35-BBC2-2E19711B02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62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7AF-EEB4-470D-80C4-7AA09D6D2F1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79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535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7885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577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207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6740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1180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C4132-B0BE-49A9-A926-BBE2D5FC773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2836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15AE-86D8-4CDC-82CE-BB4A51E89FD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2647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14252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1485094"/>
            <a:ext cx="7774632" cy="3887812"/>
          </a:xfrm>
        </p:spPr>
        <p:txBody>
          <a:bodyPr>
            <a:noAutofit/>
          </a:bodyPr>
          <a:lstStyle/>
          <a:p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MODERNAS RELAÇÕES</a:t>
            </a:r>
            <a:br>
              <a:rPr lang="pt-BR" sz="4000" b="1" dirty="0"/>
            </a:br>
            <a:r>
              <a:rPr lang="pt-BR" sz="4000" b="1" dirty="0" err="1"/>
              <a:t>dE</a:t>
            </a:r>
            <a:r>
              <a:rPr lang="pt-BR" sz="4000" b="1" dirty="0"/>
              <a:t> trabalho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ACOMPANHANDO AS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MUDANÇAS NA LEGISLAÇÃO</a:t>
            </a:r>
            <a:br>
              <a:rPr lang="pt-BR" sz="4000" b="1" dirty="0"/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4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Em exceção ao disposto no art. 59 desta Consolidação, é facultado às partes, </a:t>
            </a:r>
            <a:r>
              <a:rPr lang="pt-BR" sz="2400" b="1" u="sng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mediante acordo individual escrito</a:t>
            </a:r>
            <a:r>
              <a:rPr lang="pt-BR" sz="24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, convenção coletiva ou acordo coletivo de trabalho, estabelecer horário de trabalho de doze horas seguidas por trinta e seis horas ininterruptas de descanso, observados ou indenizados os intervalos para repouso e alimentação</a:t>
            </a:r>
            <a:endParaRPr lang="pt-BR" sz="2400" b="1" i="0" dirty="0">
              <a:solidFill>
                <a:schemeClr val="tx1"/>
              </a:solidFill>
              <a:effectLst/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1"/>
                </a:solidFill>
              </a:rPr>
              <a:t>(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CLT, art</a:t>
            </a:r>
            <a:r>
              <a:rPr lang="pt-BR" sz="2800" dirty="0">
                <a:solidFill>
                  <a:schemeClr val="tx1"/>
                </a:solidFill>
              </a:rPr>
              <a:t>. 59-A)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597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i="0" dirty="0">
                <a:solidFill>
                  <a:schemeClr val="tx1"/>
                </a:solidFill>
                <a:effectLst/>
              </a:rPr>
              <a:t>Não são abrangidos pelas normas sobre duração do trabalho </a:t>
            </a: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os empregados em regime de teletrabalho </a:t>
            </a:r>
            <a:r>
              <a:rPr lang="pt-BR" sz="2800" b="1" u="sng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que prestam serviço por produção ou tarefa</a:t>
            </a:r>
            <a:endParaRPr lang="pt-BR" sz="2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62, III)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082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i="0" dirty="0">
                <a:solidFill>
                  <a:schemeClr val="tx1"/>
                </a:solidFill>
                <a:effectLst/>
              </a:rPr>
              <a:t>Teletrabalho ou trabalho remoto </a:t>
            </a:r>
            <a:r>
              <a:rPr lang="pt-BR" sz="2800" b="1" i="0" dirty="0">
                <a:solidFill>
                  <a:srgbClr val="FFFF00"/>
                </a:solidFill>
                <a:effectLst/>
              </a:rPr>
              <a:t>é a prestação de serviços fora das dependências do empregador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, de maneira preponderante ou não, </a:t>
            </a:r>
            <a:r>
              <a:rPr lang="pt-BR" sz="2800" b="1" i="0" dirty="0">
                <a:solidFill>
                  <a:srgbClr val="FFFF00"/>
                </a:solidFill>
                <a:effectLst/>
              </a:rPr>
              <a:t>com a utilização de tecnologias de informação e de comunicação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, que, por sua natureza, não se configure como trabalho externo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75-B)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546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i="0" dirty="0">
                <a:solidFill>
                  <a:schemeClr val="tx1"/>
                </a:solidFill>
                <a:effectLst/>
              </a:rPr>
              <a:t>O empregado submetido ao regime de teletrabalho ou trabalho remoto </a:t>
            </a:r>
            <a:r>
              <a:rPr lang="pt-BR" sz="2800" b="1" i="0" dirty="0">
                <a:solidFill>
                  <a:srgbClr val="FFFF00"/>
                </a:solidFill>
                <a:effectLst/>
              </a:rPr>
              <a:t>poderá prestar serviços por jornada ou por produção ou tarefa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, </a:t>
            </a:r>
            <a:r>
              <a:rPr lang="pt-BR" sz="2800" b="1" i="0" u="sng" dirty="0">
                <a:solidFill>
                  <a:srgbClr val="FFFF00"/>
                </a:solidFill>
                <a:effectLst/>
              </a:rPr>
              <a:t>permitida a sua adoção para estagiários e aprendizes</a:t>
            </a:r>
            <a:r>
              <a:rPr lang="pt-BR" sz="2800" b="1" i="0" u="sng" dirty="0">
                <a:solidFill>
                  <a:schemeClr val="tx1"/>
                </a:solidFill>
                <a:effectLst/>
              </a:rPr>
              <a:t>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75-B, § 2º e 6º)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914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i="0" dirty="0">
                <a:solidFill>
                  <a:schemeClr val="tx1"/>
                </a:solidFill>
                <a:effectLst/>
              </a:rPr>
              <a:t>Deverá ser dada </a:t>
            </a:r>
            <a:r>
              <a:rPr lang="pt-BR" sz="2800" b="1" i="0" dirty="0">
                <a:solidFill>
                  <a:srgbClr val="FFFF00"/>
                </a:solidFill>
                <a:effectLst/>
              </a:rPr>
              <a:t>prioridade aos empregados com deficiência e com filhos ou criança sob guarda judicial até quatro anos de idade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 na alocação em vagas para atividades que possam ser efetuadas por meio do teletrabalho ou trabalho remoto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75-F)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745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Desde que haja concordância do empregado, as férias poderão ser usufruídas em até três períodos</a:t>
            </a: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, sendo que um deles não poderá ser inferior a quatorze dias corridos e os demais não poderão ser inferiores a cinco dias corridos, cada um</a:t>
            </a:r>
            <a:endParaRPr lang="pt-BR" sz="2800" b="1" i="0" dirty="0">
              <a:solidFill>
                <a:schemeClr val="tx1"/>
              </a:solidFill>
              <a:effectLst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134, § 1º)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40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As férias poderão ser gozadas </a:t>
            </a: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em 2 (dois) períodos anuais desde que nenhum deles seja inferior a 10 (dez) dias corridos</a:t>
            </a:r>
            <a:endParaRPr lang="pt-BR" sz="2800" b="1" i="0" dirty="0">
              <a:solidFill>
                <a:schemeClr val="tx1"/>
              </a:solidFill>
              <a:effectLst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139, § 1º)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474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É vedado o início das férias no período de </a:t>
            </a: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dois dias que antecede feriado ou dia de repouso semanal remunerado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134, § 3º)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30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Será obrigatória a constituição de Comissão Interna de Prevenção de Acidentes </a:t>
            </a:r>
            <a:r>
              <a:rPr lang="pt-BR" sz="2800" b="1" u="sng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e de Assédio</a:t>
            </a: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 (CIPA), em conformidade com instruções expedidas pelo Ministério do Trabalho e Previdência, nos estabelecimentos ou nos locais de obra nelas especificadas</a:t>
            </a:r>
            <a:r>
              <a:rPr lang="pt-BR" sz="2800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 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163)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138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A contratação do autônomo, cumpridas por este todas as formalidades legais, com ou sem exclusividade, de forma contínua ou não, </a:t>
            </a: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afasta a qualidade de empregado prevista no art. 3</a:t>
            </a:r>
            <a:r>
              <a:rPr lang="pt-BR" sz="2800" b="1" u="sng" baseline="30000" dirty="0">
                <a:solidFill>
                  <a:srgbClr val="FFFF00"/>
                </a:solidFill>
                <a:effectLst/>
              </a:rPr>
              <a:t>o</a:t>
            </a:r>
            <a:r>
              <a:rPr lang="pt-BR" sz="2800" b="1" dirty="0">
                <a:solidFill>
                  <a:srgbClr val="FFFF00"/>
                </a:solidFill>
                <a:effectLst/>
              </a:rPr>
              <a:t> desta Consolidação</a:t>
            </a: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  </a:t>
            </a:r>
            <a:r>
              <a:rPr lang="pt-BR" sz="2800" b="1" i="0" dirty="0">
                <a:solidFill>
                  <a:schemeClr val="tx1"/>
                </a:solidFill>
                <a:effectLst/>
              </a:rPr>
              <a:t>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442-B)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818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O contrato individual de trabalho poderá ser acordado tácita ou expressamente, verbalmente ou por escrito, por prazo determinado ou indeterminado, </a:t>
            </a:r>
            <a:r>
              <a:rPr lang="pt-BR" sz="28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ou para prestação de trabalho intermitente</a:t>
            </a:r>
            <a:endParaRPr lang="pt-BR" sz="2800" b="1" dirty="0">
              <a:solidFill>
                <a:schemeClr val="tx1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443)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938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4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O empregado poderá deixar de comparecer ao serviço sem prejuízo do salário por 5 (cinco) dias consecutivos, em caso de nascimento de filho, </a:t>
            </a:r>
            <a:r>
              <a:rPr lang="pt-BR" sz="24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de adoção ou de guarda compartilhada</a:t>
            </a:r>
            <a:r>
              <a:rPr lang="pt-BR" sz="2400" b="1" dirty="0">
                <a:solidFill>
                  <a:schemeClr val="tx1"/>
                </a:solidFill>
                <a:ea typeface="Calibri" panose="020F0502020204030204" pitchFamily="34" charset="0"/>
              </a:rPr>
              <a:t> </a:t>
            </a:r>
            <a:r>
              <a:rPr lang="pt-BR" sz="24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e </a:t>
            </a:r>
            <a:r>
              <a:rPr lang="pt-BR" sz="24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pelo tempo necessário para acompanhar sua esposa ou companheira em até 6 (seis) consultas médicas, ou em exames complementares, durante o período de gravidez</a:t>
            </a:r>
            <a:endParaRPr lang="pt-BR" sz="2400" b="1" dirty="0"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473, III e X)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39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As dispensas imotivadas individuais, </a:t>
            </a:r>
            <a:r>
              <a:rPr lang="pt-BR" sz="2800" b="1" dirty="0" err="1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plúrimas</a:t>
            </a: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 ou coletivas equiparam-se para todos os fins, </a:t>
            </a: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não havendo necessidade de autorização prévia de entidade sindical ou de celebração de convenção coletiva ou acordo coletivo de trabalho para sua efetivação</a:t>
            </a:r>
            <a:endParaRPr lang="pt-BR" sz="2800" b="1" dirty="0"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477-A)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380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4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As contribuições devidas aos sindicatos pelos participantes das categorias econômicas ou profissionais ou das profissões liberais representadas pelas referidas entidades serão, sob a denominação de contribuição sindical, pagas, recolhidas e aplicadas na forma estabelecida neste Capítulo, </a:t>
            </a:r>
            <a:r>
              <a:rPr lang="pt-BR" sz="2400" b="1" u="sng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desde que prévia e expressamente autorizadas</a:t>
            </a:r>
            <a:endParaRPr lang="pt-BR" sz="2400" b="1" dirty="0"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578)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429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A antecipação de férias individuais poderá ser concedida ao empregado ou à empregada que se enquadre nos critérios estabelecidos no § 1º do art. 8º desta Lei, </a:t>
            </a: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ainda que não tenha transcorrido o seu período aquisitivo</a:t>
            </a:r>
            <a:endParaRPr lang="pt-BR" sz="2800" b="1" dirty="0"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14.457, de 21/09/2022, art</a:t>
            </a:r>
            <a:r>
              <a:rPr lang="pt-BR" sz="2800" dirty="0">
                <a:solidFill>
                  <a:schemeClr val="tx1"/>
                </a:solidFill>
              </a:rPr>
              <a:t>. 10)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152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São deveres do empregador</a:t>
            </a:r>
            <a:endParaRPr lang="pt-BR" sz="2800" b="1" dirty="0"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dar ampla divulgação aos seus empregados sobre a possibilidade de apoiar o retorno ao trabalho de suas esposas ou companheiras após o término do período da licença-maternidade 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14.457/2022, art</a:t>
            </a:r>
            <a:r>
              <a:rPr lang="pt-BR" sz="2800" dirty="0">
                <a:solidFill>
                  <a:schemeClr val="tx1"/>
                </a:solidFill>
              </a:rPr>
              <a:t>. 18, 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9468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São deveres do empregador</a:t>
            </a:r>
            <a:endParaRPr lang="pt-BR" sz="2800" b="1" dirty="0"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orientar sobre os procedimentos necessários para firmar acordo individual para suspensão do contrato de trabalho com qualificação e</a:t>
            </a:r>
            <a:endParaRPr lang="pt-BR" sz="2800" b="1" dirty="0"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14.457/2022, art</a:t>
            </a:r>
            <a:r>
              <a:rPr lang="pt-BR" sz="2800" dirty="0">
                <a:solidFill>
                  <a:schemeClr val="tx1"/>
                </a:solidFill>
              </a:rPr>
              <a:t>. 18, II)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860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São deveres do empregador</a:t>
            </a:r>
            <a:endParaRPr lang="pt-BR" sz="2800" b="1" dirty="0"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sz="28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promover ações periódicas de conscientização sobre parentalidade responsiva e igualitária para impulsionar a adoção da medida pelos seus empregados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14.457/2022, art</a:t>
            </a:r>
            <a:r>
              <a:rPr lang="pt-BR" sz="2800" dirty="0">
                <a:solidFill>
                  <a:schemeClr val="tx1"/>
                </a:solidFill>
              </a:rPr>
              <a:t>. 18, III)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6690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spcAft>
                <a:spcPts val="750"/>
              </a:spcAft>
              <a:buNone/>
            </a:pPr>
            <a:r>
              <a:rPr lang="pt-BR" sz="24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Para a promoção de um ambiente laboral sadio, seguro e que favoreça a inserção e a manutenção de mulheres no mercado de trabalho, as empresas com Comissão Interna de Prevenção de Acidentes e de Assédio (CIPA) </a:t>
            </a:r>
            <a:r>
              <a:rPr lang="pt-BR" sz="24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deverão adotar as seguintes medidas, além de outras que entenderem necessárias</a:t>
            </a:r>
            <a:r>
              <a:rPr lang="pt-BR" sz="24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, com vistas à prevenção e ao combate ao assédio sexual e às demais formas de violência no âmbito do trabalho: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14.457/2022, art</a:t>
            </a:r>
            <a:r>
              <a:rPr lang="pt-BR" sz="2800" dirty="0">
                <a:solidFill>
                  <a:schemeClr val="tx1"/>
                </a:solidFill>
              </a:rPr>
              <a:t>. 23)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854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spcAft>
                <a:spcPts val="750"/>
              </a:spcAft>
              <a:buNone/>
            </a:pPr>
            <a:r>
              <a:rPr lang="pt-BR" sz="28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inclusão de regras de conduta a respeito do assédio sexual e de outras formas de violência nas normas internas da empresa, com ampla divulgação do seu conteúdo aos empregados e às empregadas</a:t>
            </a:r>
            <a:r>
              <a:rPr lang="pt-BR" sz="28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14.457/2022, art</a:t>
            </a:r>
            <a:r>
              <a:rPr lang="pt-BR" sz="2800" dirty="0">
                <a:solidFill>
                  <a:schemeClr val="tx1"/>
                </a:solidFill>
              </a:rPr>
              <a:t>. 23, 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8627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spcAft>
                <a:spcPts val="750"/>
              </a:spcAft>
              <a:buNone/>
            </a:pPr>
            <a:r>
              <a:rPr lang="pt-BR" sz="24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fixação de procedimentos para recebimento e acompanhamento de denúncias, para apuração dos fatos e, quando for o caso, para aplicação de sanções administrativas aos responsáveis diretos e indiretos pelos atos de assédio sexual e de violência, garantido o anonimato da pessoa denunciante, sem prejuízo dos procedimentos jurídicos cabíveis</a:t>
            </a:r>
            <a:r>
              <a:rPr lang="pt-BR" sz="24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14.457/2022, art</a:t>
            </a:r>
            <a:r>
              <a:rPr lang="pt-BR" sz="2800" dirty="0">
                <a:solidFill>
                  <a:schemeClr val="tx1"/>
                </a:solidFill>
              </a:rPr>
              <a:t>. 23, II)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2948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spcAft>
                <a:spcPts val="750"/>
              </a:spcAft>
              <a:buNone/>
            </a:pP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inclusão de temas referentes à prevenção e ao combate ao assédio sexual e a outras formas de violência nas atividades e nas práticas da C</a:t>
            </a:r>
            <a:r>
              <a:rPr lang="pt-BR" sz="2800" b="1" dirty="0">
                <a:solidFill>
                  <a:srgbClr val="FFFF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IPA</a:t>
            </a:r>
            <a:r>
              <a:rPr lang="pt-BR" sz="2800" b="1" dirty="0"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; e</a:t>
            </a:r>
            <a:endParaRPr lang="pt-BR" sz="28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14.457/2022, art</a:t>
            </a:r>
            <a:r>
              <a:rPr lang="pt-BR" sz="2800" dirty="0">
                <a:solidFill>
                  <a:schemeClr val="tx1"/>
                </a:solidFill>
              </a:rPr>
              <a:t>. 23, III)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6219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spcAft>
                <a:spcPts val="750"/>
              </a:spcAft>
              <a:buNone/>
            </a:pPr>
            <a:r>
              <a:rPr lang="pt-BR" sz="24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realização, no mínimo a cada 12 (doze) meses, de ações de capacitação, de orientação e de sensibilização dos empregados e das empregadas de todos os níveis hierárquicos da empresa sobre temas relacionados à violência, ao assédio, à igualdade e à diversidade no âmbito do trabalho, em formatos acessíveis, apropriados e que apresentem máxima efetividade de tais ações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(Lei nº 14.457/2022, art</a:t>
            </a:r>
            <a:r>
              <a:rPr lang="pt-BR" sz="2800" dirty="0">
                <a:solidFill>
                  <a:schemeClr val="tx1"/>
                </a:solidFill>
              </a:rPr>
              <a:t>. 23, IV)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0869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1485094"/>
            <a:ext cx="7628384" cy="3887812"/>
          </a:xfrm>
        </p:spPr>
        <p:txBody>
          <a:bodyPr>
            <a:noAutofit/>
          </a:bodyPr>
          <a:lstStyle/>
          <a:p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MODERNAS RELAÇÕES </a:t>
            </a:r>
            <a:r>
              <a:rPr lang="pt-BR" sz="4000" b="1" dirty="0" err="1"/>
              <a:t>dE</a:t>
            </a:r>
            <a:r>
              <a:rPr lang="pt-BR" sz="4000" b="1" dirty="0"/>
              <a:t> trabalho :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“Não é bom ter zelo sem conhecimento, nem ser precipitado e perder o caminho” </a:t>
            </a:r>
            <a:r>
              <a:rPr lang="pt-BR" sz="2000" b="1" dirty="0"/>
              <a:t>(Provérbios de Salomão, 19.2)</a:t>
            </a:r>
          </a:p>
        </p:txBody>
      </p:sp>
    </p:spTree>
    <p:extLst>
      <p:ext uri="{BB962C8B-B14F-4D97-AF65-F5344CB8AC3E}">
        <p14:creationId xmlns:p14="http://schemas.microsoft.com/office/powerpoint/2010/main" val="1340979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476672"/>
            <a:ext cx="7628384" cy="3887812"/>
          </a:xfrm>
        </p:spPr>
        <p:txBody>
          <a:bodyPr>
            <a:noAutofit/>
          </a:bodyPr>
          <a:lstStyle/>
          <a:p>
            <a:pPr algn="ctr"/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MUITO OBRIGADO!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3600" dirty="0"/>
              <a:t>Henrique </a:t>
            </a:r>
            <a:r>
              <a:rPr lang="pt-BR" sz="3600" dirty="0" err="1"/>
              <a:t>nelson</a:t>
            </a:r>
            <a:r>
              <a:rPr lang="pt-BR" sz="3600" dirty="0"/>
              <a:t> </a:t>
            </a:r>
            <a:r>
              <a:rPr lang="pt-BR" sz="3600" dirty="0" err="1"/>
              <a:t>ferreira</a:t>
            </a:r>
            <a:br>
              <a:rPr lang="pt-BR" sz="3600" dirty="0"/>
            </a:br>
            <a:r>
              <a:rPr lang="pt-BR" sz="2400" b="1" cap="none" dirty="0">
                <a:solidFill>
                  <a:srgbClr val="FFFF00"/>
                </a:solidFill>
              </a:rPr>
              <a:t>hnelsonferreira@gmail.com</a:t>
            </a:r>
            <a:br>
              <a:rPr lang="pt-BR" sz="2400" b="1" cap="none" dirty="0">
                <a:solidFill>
                  <a:srgbClr val="FFFF00"/>
                </a:solidFill>
              </a:rPr>
            </a:br>
            <a:r>
              <a:rPr lang="pt-BR" sz="2400" b="1" cap="none" dirty="0">
                <a:solidFill>
                  <a:srgbClr val="FFFF00"/>
                </a:solidFill>
              </a:rPr>
              <a:t>28-99994-7464</a:t>
            </a:r>
            <a:br>
              <a:rPr lang="pt-BR" sz="2000" cap="none" dirty="0"/>
            </a:b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14902025"/>
      </p:ext>
    </p:extLst>
  </p:cSld>
  <p:clrMapOvr>
    <a:masterClrMapping/>
  </p:clrMapOvr>
</p:sld>
</file>

<file path=ppt/theme/theme1.xml><?xml version="1.0" encoding="utf-8"?>
<a:theme xmlns:a="http://schemas.openxmlformats.org/drawingml/2006/main" name="Fatia">
  <a:themeElements>
    <a:clrScheme name="Personalizada 2">
      <a:dk1>
        <a:srgbClr val="17406D"/>
      </a:dk1>
      <a:lt1>
        <a:sysClr val="window" lastClr="FFFFFF"/>
      </a:lt1>
      <a:dk2>
        <a:srgbClr val="17406D"/>
      </a:dk2>
      <a:lt2>
        <a:srgbClr val="FFFFFF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2273</TotalTime>
  <Words>1183</Words>
  <Application>Microsoft Office PowerPoint</Application>
  <PresentationFormat>Apresentação na tela (4:3)</PresentationFormat>
  <Paragraphs>51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1" baseType="lpstr">
      <vt:lpstr>Calibri</vt:lpstr>
      <vt:lpstr>Century Gothic</vt:lpstr>
      <vt:lpstr>Tahoma</vt:lpstr>
      <vt:lpstr>Wingdings 3</vt:lpstr>
      <vt:lpstr>Fatia</vt:lpstr>
      <vt:lpstr>  MODERNAS RELAÇÕES dE trabalho  ACOMPANHANDO AS MUDANÇAS NA LEGISLAÇÃO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MODERNAS RELAÇÕES dE trabalho :  “Não é bom ter zelo sem conhecimento, nem ser precipitado e perder o caminho” (Provérbios de Salomão, 19.2)</vt:lpstr>
      <vt:lpstr>     MUITO OBRIGADO!  Henrique nelson ferreira hnelsonferreira@gmail.com 28-99994-7464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DIREITOS DOS IDOSOS</dc:title>
  <dc:creator>xp</dc:creator>
  <cp:lastModifiedBy>Henrique</cp:lastModifiedBy>
  <cp:revision>125</cp:revision>
  <dcterms:created xsi:type="dcterms:W3CDTF">2009-07-16T20:03:03Z</dcterms:created>
  <dcterms:modified xsi:type="dcterms:W3CDTF">2022-11-15T20:48:59Z</dcterms:modified>
</cp:coreProperties>
</file>