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37"/>
  </p:notesMasterIdLst>
  <p:sldIdLst>
    <p:sldId id="297" r:id="rId2"/>
    <p:sldId id="329" r:id="rId3"/>
    <p:sldId id="380" r:id="rId4"/>
    <p:sldId id="350" r:id="rId5"/>
    <p:sldId id="364" r:id="rId6"/>
    <p:sldId id="365" r:id="rId7"/>
    <p:sldId id="366" r:id="rId8"/>
    <p:sldId id="381" r:id="rId9"/>
    <p:sldId id="369" r:id="rId10"/>
    <p:sldId id="367" r:id="rId11"/>
    <p:sldId id="368" r:id="rId12"/>
    <p:sldId id="398" r:id="rId13"/>
    <p:sldId id="399" r:id="rId14"/>
    <p:sldId id="400" r:id="rId15"/>
    <p:sldId id="370" r:id="rId16"/>
    <p:sldId id="371" r:id="rId17"/>
    <p:sldId id="382" r:id="rId18"/>
    <p:sldId id="383" r:id="rId19"/>
    <p:sldId id="384" r:id="rId20"/>
    <p:sldId id="385" r:id="rId21"/>
    <p:sldId id="386" r:id="rId22"/>
    <p:sldId id="387" r:id="rId23"/>
    <p:sldId id="388" r:id="rId24"/>
    <p:sldId id="389" r:id="rId25"/>
    <p:sldId id="390" r:id="rId26"/>
    <p:sldId id="391" r:id="rId27"/>
    <p:sldId id="392" r:id="rId28"/>
    <p:sldId id="393" r:id="rId29"/>
    <p:sldId id="394" r:id="rId30"/>
    <p:sldId id="395" r:id="rId31"/>
    <p:sldId id="396" r:id="rId32"/>
    <p:sldId id="397" r:id="rId33"/>
    <p:sldId id="374" r:id="rId34"/>
    <p:sldId id="318" r:id="rId35"/>
    <p:sldId id="319" r:id="rId36"/>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DE8C89-978B-49C7-A7EB-6FD4C4BD0FBE}" type="datetimeFigureOut">
              <a:rPr lang="pt-BR" smtClean="0"/>
              <a:t>16/02/2022</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C47529-5A23-444B-B2CF-164C4870B3AE}" type="slidenum">
              <a:rPr lang="pt-BR" smtClean="0"/>
              <a:t>‹nº›</a:t>
            </a:fld>
            <a:endParaRPr lang="pt-BR"/>
          </a:p>
        </p:txBody>
      </p:sp>
    </p:spTree>
    <p:extLst>
      <p:ext uri="{BB962C8B-B14F-4D97-AF65-F5344CB8AC3E}">
        <p14:creationId xmlns:p14="http://schemas.microsoft.com/office/powerpoint/2010/main" val="1387309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pt-BR"/>
              <a:t>Clique para editar o título mestre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E196276E-A7C2-49B4-977B-F941FECAF9E9}" type="slidenum">
              <a:rPr lang="pt-BR" smtClean="0"/>
              <a:pPr/>
              <a:t>‹nº›</a:t>
            </a:fld>
            <a:endParaRPr lang="pt-BR"/>
          </a:p>
        </p:txBody>
      </p:sp>
    </p:spTree>
    <p:extLst>
      <p:ext uri="{BB962C8B-B14F-4D97-AF65-F5344CB8AC3E}">
        <p14:creationId xmlns:p14="http://schemas.microsoft.com/office/powerpoint/2010/main" val="3991630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pt-BR"/>
              <a:t>Clique para editar o título mestre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A2376350-D4EF-466F-B94C-1D7249513171}" type="slidenum">
              <a:rPr lang="pt-BR" smtClean="0"/>
              <a:pPr/>
              <a:t>‹nº›</a:t>
            </a:fld>
            <a:endParaRPr lang="pt-BR"/>
          </a:p>
        </p:txBody>
      </p:sp>
    </p:spTree>
    <p:extLst>
      <p:ext uri="{BB962C8B-B14F-4D97-AF65-F5344CB8AC3E}">
        <p14:creationId xmlns:p14="http://schemas.microsoft.com/office/powerpoint/2010/main" val="12465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pt-BR"/>
              <a:t>Clique para editar o título mestre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84A2501D-5BED-473D-92A9-1A491F09EACC}" type="slidenum">
              <a:rPr lang="pt-BR" smtClean="0"/>
              <a:pPr/>
              <a:t>‹nº›</a:t>
            </a:fld>
            <a:endParaRPr lang="pt-BR"/>
          </a:p>
        </p:txBody>
      </p:sp>
    </p:spTree>
    <p:extLst>
      <p:ext uri="{BB962C8B-B14F-4D97-AF65-F5344CB8AC3E}">
        <p14:creationId xmlns:p14="http://schemas.microsoft.com/office/powerpoint/2010/main" val="2791480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pt-BR"/>
              <a:t>Clique para editar o título mestre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FCC303E4-EDBE-4113-9DAE-94ACD14252EA}" type="slidenum">
              <a:rPr lang="pt-BR" smtClean="0"/>
              <a:pPr/>
              <a:t>‹nº›</a:t>
            </a:fld>
            <a:endParaRPr lang="pt-BR"/>
          </a:p>
        </p:txBody>
      </p:sp>
    </p:spTree>
    <p:extLst>
      <p:ext uri="{BB962C8B-B14F-4D97-AF65-F5344CB8AC3E}">
        <p14:creationId xmlns:p14="http://schemas.microsoft.com/office/powerpoint/2010/main" val="895895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pt-BR"/>
              <a:t>Clique para editar o título mestre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7DFC14E8-AF19-41D7-817E-1F19E50546CA}" type="slidenum">
              <a:rPr lang="pt-BR" smtClean="0"/>
              <a:pPr/>
              <a:t>‹nº›</a:t>
            </a:fld>
            <a:endParaRPr lang="pt-BR"/>
          </a:p>
        </p:txBody>
      </p:sp>
    </p:spTree>
    <p:extLst>
      <p:ext uri="{BB962C8B-B14F-4D97-AF65-F5344CB8AC3E}">
        <p14:creationId xmlns:p14="http://schemas.microsoft.com/office/powerpoint/2010/main" val="646147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pt-BR"/>
              <a:t>Clique para editar o título mestre</a:t>
            </a:r>
            <a:endParaRPr lang="en-US" dirty="0"/>
          </a:p>
        </p:txBody>
      </p:sp>
      <p:sp>
        <p:nvSpPr>
          <p:cNvPr id="3" name="Date Placeholder 2"/>
          <p:cNvSpPr>
            <a:spLocks noGrp="1"/>
          </p:cNvSpPr>
          <p:nvPr>
            <p:ph type="dt" sz="half" idx="10"/>
          </p:nvPr>
        </p:nvSpPr>
        <p:spPr/>
        <p:txBody>
          <a:bodyPr/>
          <a:lstStyle/>
          <a:p>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D8F5B56D-E69D-42B2-8AD5-FF5178B619B6}" type="slidenum">
              <a:rPr lang="pt-BR" smtClean="0"/>
              <a:pPr/>
              <a:t>‹nº›</a:t>
            </a:fld>
            <a:endParaRPr lang="pt-BR"/>
          </a:p>
        </p:txBody>
      </p:sp>
    </p:spTree>
    <p:extLst>
      <p:ext uri="{BB962C8B-B14F-4D97-AF65-F5344CB8AC3E}">
        <p14:creationId xmlns:p14="http://schemas.microsoft.com/office/powerpoint/2010/main" val="158668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BABC42F1-2557-4B6E-A43B-D905FE98CB6D}" type="slidenum">
              <a:rPr lang="pt-BR" smtClean="0"/>
              <a:pPr/>
              <a:t>‹nº›</a:t>
            </a:fld>
            <a:endParaRPr lang="pt-BR"/>
          </a:p>
        </p:txBody>
      </p:sp>
    </p:spTree>
    <p:extLst>
      <p:ext uri="{BB962C8B-B14F-4D97-AF65-F5344CB8AC3E}">
        <p14:creationId xmlns:p14="http://schemas.microsoft.com/office/powerpoint/2010/main" val="3397316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pt-BR"/>
              <a:t>Clique para editar o título mestre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4"/>
          <p:cNvSpPr>
            <a:spLocks noGrp="1"/>
          </p:cNvSpPr>
          <p:nvPr>
            <p:ph type="dt" sz="half" idx="10"/>
          </p:nvPr>
        </p:nvSpPr>
        <p:spPr/>
        <p:txBody>
          <a:bodyPr/>
          <a:lstStyle/>
          <a:p>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44B7120-F576-4F35-BBC2-2E19711B0204}" type="slidenum">
              <a:rPr lang="pt-BR" smtClean="0"/>
              <a:pPr/>
              <a:t>‹nº›</a:t>
            </a:fld>
            <a:endParaRPr lang="pt-BR"/>
          </a:p>
        </p:txBody>
      </p:sp>
    </p:spTree>
    <p:extLst>
      <p:ext uri="{BB962C8B-B14F-4D97-AF65-F5344CB8AC3E}">
        <p14:creationId xmlns:p14="http://schemas.microsoft.com/office/powerpoint/2010/main" val="3381623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pt-BR"/>
              <a:t>Clique para editar o título mestre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4"/>
          <p:cNvSpPr>
            <a:spLocks noGrp="1"/>
          </p:cNvSpPr>
          <p:nvPr>
            <p:ph type="dt" sz="half" idx="10"/>
          </p:nvPr>
        </p:nvSpPr>
        <p:spPr/>
        <p:txBody>
          <a:bodyPr/>
          <a:lstStyle/>
          <a:p>
            <a:endParaRPr lang="pt-BR"/>
          </a:p>
        </p:txBody>
      </p:sp>
      <p:sp>
        <p:nvSpPr>
          <p:cNvPr id="6" name="Footer Placeholder 5"/>
          <p:cNvSpPr>
            <a:spLocks noGrp="1"/>
          </p:cNvSpPr>
          <p:nvPr>
            <p:ph type="ftr" sz="quarter" idx="11"/>
          </p:nvPr>
        </p:nvSpPr>
        <p:spPr>
          <a:xfrm>
            <a:off x="533400" y="6172200"/>
            <a:ext cx="5811724" cy="365125"/>
          </a:xfrm>
        </p:spPr>
        <p:txBody>
          <a:bodyPr/>
          <a:lstStyle/>
          <a:p>
            <a:endParaRPr lang="pt-BR"/>
          </a:p>
        </p:txBody>
      </p:sp>
      <p:sp>
        <p:nvSpPr>
          <p:cNvPr id="7" name="Slide Number Placeholder 6"/>
          <p:cNvSpPr>
            <a:spLocks noGrp="1"/>
          </p:cNvSpPr>
          <p:nvPr>
            <p:ph type="sldNum" sz="quarter" idx="12"/>
          </p:nvPr>
        </p:nvSpPr>
        <p:spPr/>
        <p:txBody>
          <a:bodyPr/>
          <a:lstStyle/>
          <a:p>
            <a:fld id="{829CF7AF-EEB4-470D-80C4-7AA09D6D2F18}" type="slidenum">
              <a:rPr lang="pt-BR" smtClean="0"/>
              <a:pPr/>
              <a:t>‹nº›</a:t>
            </a:fld>
            <a:endParaRPr lang="pt-BR"/>
          </a:p>
        </p:txBody>
      </p:sp>
    </p:spTree>
    <p:extLst>
      <p:ext uri="{BB962C8B-B14F-4D97-AF65-F5344CB8AC3E}">
        <p14:creationId xmlns:p14="http://schemas.microsoft.com/office/powerpoint/2010/main" val="2828790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pt-BR"/>
              <a:t>Clique para editar o título mestre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Date Placeholder 2"/>
          <p:cNvSpPr>
            <a:spLocks noGrp="1"/>
          </p:cNvSpPr>
          <p:nvPr>
            <p:ph type="dt" sz="half" idx="10"/>
          </p:nvPr>
        </p:nvSpPr>
        <p:spPr/>
        <p:txBody>
          <a:bodyPr/>
          <a:lstStyle/>
          <a:p>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2376535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pt-BR"/>
              <a:t>Clique para editar o título mestre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2837885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pt-BR"/>
              <a:t>Clique para editar o título mestre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65771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pt-BR"/>
              <a:t>Clique para editar o título mestre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3671207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pt-BR"/>
              <a:t>Clique para editar o título mestre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pt-BR"/>
              <a:t>Clique para editar o texto mestre</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8467401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pt-BR"/>
              <a:t>Clique para editar o título mestre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pt-BR"/>
              <a:t>Clique para editar o texto mestre</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25541180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DBC4132-B0BE-49A9-A926-BBE2D5FC7730}" type="slidenum">
              <a:rPr lang="pt-BR" smtClean="0"/>
              <a:pPr/>
              <a:t>‹nº›</a:t>
            </a:fld>
            <a:endParaRPr lang="pt-BR"/>
          </a:p>
        </p:txBody>
      </p:sp>
    </p:spTree>
    <p:extLst>
      <p:ext uri="{BB962C8B-B14F-4D97-AF65-F5344CB8AC3E}">
        <p14:creationId xmlns:p14="http://schemas.microsoft.com/office/powerpoint/2010/main" val="16182836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69D15AE-86D8-4CDC-82CE-BB4A51E89FDA}" type="slidenum">
              <a:rPr lang="pt-BR" smtClean="0"/>
              <a:pPr/>
              <a:t>‹nº›</a:t>
            </a:fld>
            <a:endParaRPr lang="pt-BR"/>
          </a:p>
        </p:txBody>
      </p:sp>
    </p:spTree>
    <p:extLst>
      <p:ext uri="{BB962C8B-B14F-4D97-AF65-F5344CB8AC3E}">
        <p14:creationId xmlns:p14="http://schemas.microsoft.com/office/powerpoint/2010/main" val="2672647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endParaRPr lang="pt-BR"/>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pt-BR"/>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2740A0F0-B58C-42C3-B01E-6C0BE5D6D1F4}" type="slidenum">
              <a:rPr lang="pt-BR" smtClean="0"/>
              <a:pPr/>
              <a:t>‹nº›</a:t>
            </a:fld>
            <a:endParaRPr lang="pt-BR"/>
          </a:p>
        </p:txBody>
      </p:sp>
    </p:spTree>
    <p:extLst>
      <p:ext uri="{BB962C8B-B14F-4D97-AF65-F5344CB8AC3E}">
        <p14:creationId xmlns:p14="http://schemas.microsoft.com/office/powerpoint/2010/main" val="1331425204"/>
      </p:ext>
    </p:extLst>
  </p:cSld>
  <p:clrMap bg1="dk1" tx1="lt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611560" y="836712"/>
            <a:ext cx="7774632" cy="3887812"/>
          </a:xfrm>
        </p:spPr>
        <p:txBody>
          <a:bodyPr>
            <a:noAutofit/>
          </a:bodyPr>
          <a:lstStyle/>
          <a:p>
            <a:br>
              <a:rPr lang="pt-BR" sz="4000" b="1" dirty="0"/>
            </a:br>
            <a:br>
              <a:rPr lang="pt-BR" sz="4000" b="1" dirty="0"/>
            </a:br>
            <a:br>
              <a:rPr lang="pt-BR" sz="4000" b="1" dirty="0"/>
            </a:br>
            <a:br>
              <a:rPr lang="pt-BR" sz="4000" b="1" dirty="0"/>
            </a:br>
            <a:br>
              <a:rPr lang="pt-BR" sz="4000" b="1" dirty="0"/>
            </a:br>
            <a:r>
              <a:rPr lang="pt-BR" sz="4000" b="1" dirty="0"/>
              <a:t>MODERNAS</a:t>
            </a:r>
            <a:br>
              <a:rPr lang="pt-BR" sz="4000" b="1" dirty="0"/>
            </a:br>
            <a:r>
              <a:rPr lang="pt-BR" sz="4000" b="1" dirty="0"/>
              <a:t>RELAÇÕES</a:t>
            </a:r>
            <a:br>
              <a:rPr lang="pt-BR" sz="4000" b="1" dirty="0"/>
            </a:br>
            <a:r>
              <a:rPr lang="pt-BR" sz="4000" b="1" dirty="0" err="1"/>
              <a:t>dE</a:t>
            </a:r>
            <a:r>
              <a:rPr lang="pt-BR" sz="4000" b="1" dirty="0"/>
              <a:t> trabalho </a:t>
            </a:r>
            <a:br>
              <a:rPr lang="pt-BR" sz="4000" b="1" dirty="0"/>
            </a:br>
            <a:br>
              <a:rPr lang="pt-BR" sz="4000" b="1" dirty="0"/>
            </a:br>
            <a:r>
              <a:rPr lang="pt-BR" sz="4000" b="1" dirty="0">
                <a:solidFill>
                  <a:srgbClr val="FFFF00"/>
                </a:solidFill>
              </a:rPr>
              <a:t>PRIORIZANDO A</a:t>
            </a:r>
            <a:br>
              <a:rPr lang="pt-BR" sz="4000" b="1" dirty="0">
                <a:solidFill>
                  <a:srgbClr val="FFFF00"/>
                </a:solidFill>
              </a:rPr>
            </a:br>
            <a:r>
              <a:rPr lang="pt-BR" sz="4000" b="1" dirty="0">
                <a:solidFill>
                  <a:srgbClr val="FFFF00"/>
                </a:solidFill>
              </a:rPr>
              <a:t>SAÚDE E</a:t>
            </a:r>
            <a:br>
              <a:rPr lang="pt-BR" sz="4000" b="1" dirty="0">
                <a:solidFill>
                  <a:srgbClr val="FFFF00"/>
                </a:solidFill>
              </a:rPr>
            </a:br>
            <a:r>
              <a:rPr lang="pt-BR" sz="4000" b="1" dirty="0">
                <a:solidFill>
                  <a:srgbClr val="FFFF00"/>
                </a:solidFill>
              </a:rPr>
              <a:t>SEGURANÇA DO TRABALHO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96752"/>
            <a:ext cx="6908088" cy="3980246"/>
          </a:xfrm>
        </p:spPr>
        <p:txBody>
          <a:bodyPr>
            <a:noAutofit/>
          </a:bodyPr>
          <a:lstStyle/>
          <a:p>
            <a:pPr marL="0" indent="0" algn="just">
              <a:lnSpc>
                <a:spcPct val="115000"/>
              </a:lnSpc>
              <a:buNone/>
              <a:tabLst>
                <a:tab pos="270510" algn="l"/>
              </a:tabLst>
            </a:pPr>
            <a:r>
              <a:rPr lang="pt-BR" sz="2800" b="0" i="0" dirty="0">
                <a:solidFill>
                  <a:srgbClr val="FFFF00"/>
                </a:solidFill>
                <a:effectLst/>
              </a:rPr>
              <a:t>Controle do				</a:t>
            </a:r>
            <a:r>
              <a:rPr lang="pt-BR" sz="2800" b="1" i="0" dirty="0">
                <a:solidFill>
                  <a:srgbClr val="FFFF00"/>
                </a:solidFill>
                <a:effectLst/>
              </a:rPr>
              <a:t>Presencial</a:t>
            </a:r>
          </a:p>
          <a:p>
            <a:pPr marL="0" indent="0" algn="just">
              <a:lnSpc>
                <a:spcPct val="115000"/>
              </a:lnSpc>
              <a:buNone/>
              <a:tabLst>
                <a:tab pos="270510" algn="l"/>
              </a:tabLst>
            </a:pPr>
            <a:r>
              <a:rPr lang="pt-BR" sz="2800" b="0" i="0" dirty="0">
                <a:solidFill>
                  <a:srgbClr val="FFFF00"/>
                </a:solidFill>
                <a:effectLst/>
              </a:rPr>
              <a:t>Ambiente de </a:t>
            </a:r>
          </a:p>
          <a:p>
            <a:pPr marL="0" indent="0" algn="just">
              <a:lnSpc>
                <a:spcPct val="115000"/>
              </a:lnSpc>
              <a:buNone/>
              <a:tabLst>
                <a:tab pos="270510" algn="l"/>
              </a:tabLst>
            </a:pPr>
            <a:r>
              <a:rPr lang="pt-BR" sz="2800" b="0" i="0" dirty="0">
                <a:solidFill>
                  <a:srgbClr val="FFFF00"/>
                </a:solidFill>
                <a:effectLst/>
              </a:rPr>
              <a:t>Trabalho					</a:t>
            </a:r>
            <a:r>
              <a:rPr lang="pt-BR" sz="2800" b="1" i="0" dirty="0">
                <a:solidFill>
                  <a:srgbClr val="FFFF00"/>
                </a:solidFill>
                <a:effectLst/>
              </a:rPr>
              <a:t>A distância</a:t>
            </a:r>
            <a:endParaRPr lang="pt-BR" sz="2800" b="1" dirty="0">
              <a:solidFill>
                <a:schemeClr val="tx1"/>
              </a:solidFill>
            </a:endParaRPr>
          </a:p>
        </p:txBody>
      </p:sp>
      <p:cxnSp>
        <p:nvCxnSpPr>
          <p:cNvPr id="3" name="Conector de Seta Reta 2">
            <a:extLst>
              <a:ext uri="{FF2B5EF4-FFF2-40B4-BE49-F238E27FC236}">
                <a16:creationId xmlns:a16="http://schemas.microsoft.com/office/drawing/2014/main" id="{96C15025-0BAE-47BF-B5C9-F0FAC7EEA27E}"/>
              </a:ext>
            </a:extLst>
          </p:cNvPr>
          <p:cNvCxnSpPr>
            <a:cxnSpLocks/>
          </p:cNvCxnSpPr>
          <p:nvPr/>
        </p:nvCxnSpPr>
        <p:spPr>
          <a:xfrm flipV="1">
            <a:off x="3851920" y="2636912"/>
            <a:ext cx="576064" cy="504056"/>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5" name="Conector de Seta Reta 4">
            <a:extLst>
              <a:ext uri="{FF2B5EF4-FFF2-40B4-BE49-F238E27FC236}">
                <a16:creationId xmlns:a16="http://schemas.microsoft.com/office/drawing/2014/main" id="{778D2D5F-AC94-4A97-AFE8-667EEFA13155}"/>
              </a:ext>
            </a:extLst>
          </p:cNvPr>
          <p:cNvCxnSpPr>
            <a:cxnSpLocks/>
          </p:cNvCxnSpPr>
          <p:nvPr/>
        </p:nvCxnSpPr>
        <p:spPr>
          <a:xfrm>
            <a:off x="3851920" y="3140968"/>
            <a:ext cx="573724" cy="621971"/>
          </a:xfrm>
          <a:prstGeom prst="straightConnector1">
            <a:avLst/>
          </a:prstGeom>
          <a:ln>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6664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96752"/>
            <a:ext cx="6908088" cy="3980246"/>
          </a:xfrm>
        </p:spPr>
        <p:txBody>
          <a:bodyPr>
            <a:noAutofit/>
          </a:bodyPr>
          <a:lstStyle/>
          <a:p>
            <a:pPr marL="0" indent="0" algn="just">
              <a:lnSpc>
                <a:spcPct val="115000"/>
              </a:lnSpc>
              <a:buNone/>
              <a:tabLst>
                <a:tab pos="270510" algn="l"/>
              </a:tabLst>
            </a:pPr>
            <a:r>
              <a:rPr lang="pt-BR" sz="2800" b="0" i="0" dirty="0">
                <a:solidFill>
                  <a:srgbClr val="FFFF00"/>
                </a:solidFill>
                <a:effectLst/>
              </a:rPr>
              <a:t>São direitos dos trabalhadores </a:t>
            </a:r>
            <a:r>
              <a:rPr lang="pt-BR" sz="2800" b="0" i="0" dirty="0">
                <a:solidFill>
                  <a:schemeClr val="tx1"/>
                </a:solidFill>
                <a:effectLst/>
              </a:rPr>
              <a:t>urbanos e rurais, além de outros que visem à melhoria de sua condição social:</a:t>
            </a:r>
          </a:p>
          <a:p>
            <a:pPr marL="0" indent="0" algn="just">
              <a:lnSpc>
                <a:spcPct val="115000"/>
              </a:lnSpc>
              <a:buNone/>
              <a:tabLst>
                <a:tab pos="270510" algn="l"/>
              </a:tabLst>
            </a:pPr>
            <a:r>
              <a:rPr lang="pt-BR" sz="2800" b="0" i="0" dirty="0">
                <a:solidFill>
                  <a:schemeClr val="tx1"/>
                </a:solidFill>
                <a:effectLst/>
              </a:rPr>
              <a:t>XXII - </a:t>
            </a:r>
            <a:r>
              <a:rPr lang="pt-BR" sz="2800" b="1" i="0" dirty="0">
                <a:solidFill>
                  <a:srgbClr val="FFFF00"/>
                </a:solidFill>
                <a:effectLst/>
              </a:rPr>
              <a:t>redução dos riscos inerentes ao trabalho, por meio de normas de saúde, higiene e segurança</a:t>
            </a:r>
            <a:r>
              <a:rPr lang="pt-BR" sz="2800" b="1" dirty="0">
                <a:solidFill>
                  <a:srgbClr val="FFFF00"/>
                </a:solidFill>
              </a:rPr>
              <a:t> </a:t>
            </a:r>
            <a:r>
              <a:rPr lang="pt-BR" sz="2800" dirty="0">
                <a:solidFill>
                  <a:schemeClr val="tx1"/>
                </a:solidFill>
              </a:rPr>
              <a:t>(CF/1988, art. 7º, XXII)</a:t>
            </a:r>
          </a:p>
        </p:txBody>
      </p:sp>
    </p:spTree>
    <p:extLst>
      <p:ext uri="{BB962C8B-B14F-4D97-AF65-F5344CB8AC3E}">
        <p14:creationId xmlns:p14="http://schemas.microsoft.com/office/powerpoint/2010/main" val="4206229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96752"/>
            <a:ext cx="6908088" cy="3980246"/>
          </a:xfrm>
        </p:spPr>
        <p:txBody>
          <a:bodyPr>
            <a:noAutofit/>
          </a:bodyPr>
          <a:lstStyle/>
          <a:p>
            <a:pPr marL="0" indent="0" algn="just">
              <a:lnSpc>
                <a:spcPct val="115000"/>
              </a:lnSpc>
              <a:buNone/>
              <a:tabLst>
                <a:tab pos="270510" algn="l"/>
              </a:tabLst>
            </a:pPr>
            <a:r>
              <a:rPr lang="pt-BR" sz="2800" b="0" i="0" dirty="0">
                <a:solidFill>
                  <a:srgbClr val="FFFF00"/>
                </a:solidFill>
                <a:effectLst/>
                <a:latin typeface="+mj-lt"/>
              </a:rPr>
              <a:t>Cabe às empresas</a:t>
            </a:r>
            <a:r>
              <a:rPr lang="pt-BR" sz="2800" b="0" i="0" dirty="0">
                <a:solidFill>
                  <a:schemeClr val="tx1"/>
                </a:solidFill>
                <a:effectLst/>
                <a:latin typeface="+mj-lt"/>
              </a:rPr>
              <a:t>:</a:t>
            </a:r>
          </a:p>
          <a:p>
            <a:pPr marL="0" indent="0" algn="just">
              <a:lnSpc>
                <a:spcPct val="115000"/>
              </a:lnSpc>
              <a:buNone/>
              <a:tabLst>
                <a:tab pos="270510" algn="l"/>
              </a:tabLst>
            </a:pPr>
            <a:r>
              <a:rPr lang="pt-BR" sz="2800" b="0" i="0" dirty="0">
                <a:solidFill>
                  <a:schemeClr val="tx1"/>
                </a:solidFill>
                <a:effectLst/>
                <a:latin typeface="+mj-lt"/>
              </a:rPr>
              <a:t>I - </a:t>
            </a:r>
            <a:r>
              <a:rPr lang="pt-BR" sz="2800" b="1" i="0" dirty="0">
                <a:solidFill>
                  <a:srgbClr val="FFFF00"/>
                </a:solidFill>
                <a:effectLst/>
                <a:latin typeface="+mj-lt"/>
              </a:rPr>
              <a:t>cumprir e fazer cumprir </a:t>
            </a:r>
            <a:r>
              <a:rPr lang="pt-BR" sz="2800" b="0" i="0" dirty="0">
                <a:solidFill>
                  <a:schemeClr val="tx1"/>
                </a:solidFill>
                <a:effectLst/>
                <a:latin typeface="+mj-lt"/>
              </a:rPr>
              <a:t>as normas de segurança e medicina do trabalho;</a:t>
            </a:r>
            <a:endParaRPr lang="pt-BR" sz="2800" dirty="0">
              <a:solidFill>
                <a:schemeClr val="tx1"/>
              </a:solidFill>
              <a:latin typeface="+mj-lt"/>
            </a:endParaRPr>
          </a:p>
          <a:p>
            <a:pPr marL="0" indent="0" algn="just">
              <a:lnSpc>
                <a:spcPct val="115000"/>
              </a:lnSpc>
              <a:buNone/>
              <a:tabLst>
                <a:tab pos="270510" algn="l"/>
              </a:tabLst>
            </a:pPr>
            <a:r>
              <a:rPr lang="pt-BR" sz="2800" b="0" i="0" dirty="0">
                <a:solidFill>
                  <a:schemeClr val="tx1"/>
                </a:solidFill>
                <a:effectLst/>
                <a:latin typeface="+mj-lt"/>
              </a:rPr>
              <a:t>II - </a:t>
            </a:r>
            <a:r>
              <a:rPr lang="pt-BR" sz="2800" b="1" i="0" dirty="0">
                <a:solidFill>
                  <a:srgbClr val="FFFF00"/>
                </a:solidFill>
                <a:effectLst/>
                <a:latin typeface="+mj-lt"/>
              </a:rPr>
              <a:t>instruir os empregados</a:t>
            </a:r>
            <a:r>
              <a:rPr lang="pt-BR" sz="2800" b="0" i="0" dirty="0">
                <a:solidFill>
                  <a:schemeClr val="tx1"/>
                </a:solidFill>
                <a:effectLst/>
                <a:latin typeface="+mj-lt"/>
              </a:rPr>
              <a:t>, através de ordens de serviço, quanto às precauções a tomar no sentido de evitar acidentes do trabalho ou doenças ocupacionais; </a:t>
            </a:r>
          </a:p>
          <a:p>
            <a:pPr marL="0" indent="0" algn="just">
              <a:lnSpc>
                <a:spcPct val="115000"/>
              </a:lnSpc>
              <a:buNone/>
              <a:tabLst>
                <a:tab pos="270510" algn="l"/>
              </a:tabLst>
            </a:pPr>
            <a:r>
              <a:rPr lang="pt-BR" sz="2800" dirty="0">
                <a:solidFill>
                  <a:schemeClr val="tx1"/>
                </a:solidFill>
              </a:rPr>
              <a:t>(CLT, art. 157)</a:t>
            </a:r>
          </a:p>
        </p:txBody>
      </p:sp>
    </p:spTree>
    <p:extLst>
      <p:ext uri="{BB962C8B-B14F-4D97-AF65-F5344CB8AC3E}">
        <p14:creationId xmlns:p14="http://schemas.microsoft.com/office/powerpoint/2010/main" val="1674070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just">
              <a:lnSpc>
                <a:spcPct val="115000"/>
              </a:lnSpc>
              <a:buNone/>
              <a:tabLst>
                <a:tab pos="270510" algn="l"/>
              </a:tabLst>
            </a:pPr>
            <a:r>
              <a:rPr lang="pt-BR" sz="2800" b="0" i="0" dirty="0">
                <a:solidFill>
                  <a:srgbClr val="FFFF00"/>
                </a:solidFill>
                <a:effectLst/>
                <a:latin typeface="+mj-lt"/>
              </a:rPr>
              <a:t>Cabe às empresas</a:t>
            </a:r>
            <a:r>
              <a:rPr lang="pt-BR" sz="2800" b="0" i="0" dirty="0">
                <a:solidFill>
                  <a:schemeClr val="tx1"/>
                </a:solidFill>
                <a:effectLst/>
                <a:latin typeface="+mj-lt"/>
              </a:rPr>
              <a:t>:</a:t>
            </a:r>
          </a:p>
          <a:p>
            <a:pPr marL="0" indent="0" algn="just">
              <a:lnSpc>
                <a:spcPct val="115000"/>
              </a:lnSpc>
              <a:buNone/>
              <a:tabLst>
                <a:tab pos="270510" algn="l"/>
              </a:tabLst>
            </a:pPr>
            <a:r>
              <a:rPr lang="pt-BR" sz="2800" b="0" i="0" dirty="0">
                <a:solidFill>
                  <a:schemeClr val="tx1"/>
                </a:solidFill>
                <a:effectLst/>
                <a:latin typeface="+mj-lt"/>
              </a:rPr>
              <a:t>(...)</a:t>
            </a:r>
          </a:p>
          <a:p>
            <a:pPr marL="0" indent="0" algn="just">
              <a:lnSpc>
                <a:spcPct val="115000"/>
              </a:lnSpc>
              <a:buNone/>
              <a:tabLst>
                <a:tab pos="270510" algn="l"/>
              </a:tabLst>
            </a:pPr>
            <a:r>
              <a:rPr lang="pt-BR" sz="2800" b="0" i="0" dirty="0">
                <a:solidFill>
                  <a:schemeClr val="tx1"/>
                </a:solidFill>
                <a:effectLst/>
                <a:latin typeface="+mj-lt"/>
              </a:rPr>
              <a:t>III - </a:t>
            </a:r>
            <a:r>
              <a:rPr lang="pt-BR" sz="2800" b="1" i="0" dirty="0">
                <a:solidFill>
                  <a:srgbClr val="FFFF00"/>
                </a:solidFill>
                <a:effectLst/>
                <a:latin typeface="+mj-lt"/>
              </a:rPr>
              <a:t>adotar as medidas que lhes sejam determinadas</a:t>
            </a:r>
            <a:r>
              <a:rPr lang="pt-BR" sz="2800" b="1" i="0" dirty="0">
                <a:solidFill>
                  <a:schemeClr val="tx1"/>
                </a:solidFill>
                <a:effectLst/>
                <a:latin typeface="+mj-lt"/>
              </a:rPr>
              <a:t> </a:t>
            </a:r>
            <a:r>
              <a:rPr lang="pt-BR" sz="2800" b="0" i="0" dirty="0">
                <a:solidFill>
                  <a:schemeClr val="tx1"/>
                </a:solidFill>
                <a:effectLst/>
                <a:latin typeface="+mj-lt"/>
              </a:rPr>
              <a:t>pelo órgão regional competente; </a:t>
            </a:r>
            <a:endParaRPr lang="pt-BR" sz="2800" dirty="0">
              <a:solidFill>
                <a:schemeClr val="tx1"/>
              </a:solidFill>
              <a:latin typeface="+mj-lt"/>
            </a:endParaRPr>
          </a:p>
          <a:p>
            <a:pPr marL="0" indent="0" algn="just">
              <a:lnSpc>
                <a:spcPct val="115000"/>
              </a:lnSpc>
              <a:buNone/>
              <a:tabLst>
                <a:tab pos="270510" algn="l"/>
              </a:tabLst>
            </a:pPr>
            <a:r>
              <a:rPr lang="pt-BR" sz="2800" b="0" i="0" dirty="0">
                <a:solidFill>
                  <a:schemeClr val="tx1"/>
                </a:solidFill>
                <a:effectLst/>
                <a:latin typeface="+mj-lt"/>
              </a:rPr>
              <a:t>IV - </a:t>
            </a:r>
            <a:r>
              <a:rPr lang="pt-BR" sz="2800" b="1" i="0" dirty="0">
                <a:solidFill>
                  <a:srgbClr val="FFFF00"/>
                </a:solidFill>
                <a:effectLst/>
                <a:latin typeface="+mj-lt"/>
              </a:rPr>
              <a:t>facilitar o exercício da fiscalização</a:t>
            </a:r>
            <a:r>
              <a:rPr lang="pt-BR" sz="2800" b="0" i="0" dirty="0">
                <a:solidFill>
                  <a:srgbClr val="FFFF00"/>
                </a:solidFill>
                <a:effectLst/>
                <a:latin typeface="+mj-lt"/>
              </a:rPr>
              <a:t> </a:t>
            </a:r>
            <a:r>
              <a:rPr lang="pt-BR" sz="2800" b="0" i="0" dirty="0">
                <a:solidFill>
                  <a:schemeClr val="tx1"/>
                </a:solidFill>
                <a:effectLst/>
                <a:latin typeface="+mj-lt"/>
              </a:rPr>
              <a:t>pela autoridade competente.</a:t>
            </a:r>
            <a:endParaRPr lang="pt-BR" sz="2800" dirty="0">
              <a:solidFill>
                <a:schemeClr val="tx1"/>
              </a:solidFill>
              <a:latin typeface="+mj-lt"/>
            </a:endParaRPr>
          </a:p>
          <a:p>
            <a:pPr marL="0" indent="0" algn="just">
              <a:lnSpc>
                <a:spcPct val="115000"/>
              </a:lnSpc>
              <a:buNone/>
              <a:tabLst>
                <a:tab pos="270510" algn="l"/>
              </a:tabLst>
            </a:pPr>
            <a:r>
              <a:rPr lang="pt-BR" sz="2800" dirty="0">
                <a:solidFill>
                  <a:schemeClr val="tx1"/>
                </a:solidFill>
              </a:rPr>
              <a:t>(CLT, art. 157)</a:t>
            </a:r>
          </a:p>
        </p:txBody>
      </p:sp>
    </p:spTree>
    <p:extLst>
      <p:ext uri="{BB962C8B-B14F-4D97-AF65-F5344CB8AC3E}">
        <p14:creationId xmlns:p14="http://schemas.microsoft.com/office/powerpoint/2010/main" val="3934944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just">
              <a:lnSpc>
                <a:spcPct val="115000"/>
              </a:lnSpc>
              <a:buNone/>
              <a:tabLst>
                <a:tab pos="270510" algn="l"/>
              </a:tabLst>
            </a:pPr>
            <a:r>
              <a:rPr lang="pt-BR" sz="2800" b="0" i="0" dirty="0">
                <a:solidFill>
                  <a:srgbClr val="FFFF00"/>
                </a:solidFill>
                <a:effectLst/>
                <a:latin typeface="+mj-lt"/>
              </a:rPr>
              <a:t>Cabe aos empregados</a:t>
            </a:r>
            <a:r>
              <a:rPr lang="pt-BR" sz="2800" b="0" i="0" dirty="0">
                <a:solidFill>
                  <a:schemeClr val="tx1"/>
                </a:solidFill>
                <a:effectLst/>
                <a:latin typeface="+mj-lt"/>
              </a:rPr>
              <a:t>:</a:t>
            </a:r>
          </a:p>
          <a:p>
            <a:pPr marL="0" indent="0" algn="just">
              <a:lnSpc>
                <a:spcPct val="115000"/>
              </a:lnSpc>
              <a:buNone/>
              <a:tabLst>
                <a:tab pos="270510" algn="l"/>
              </a:tabLst>
            </a:pPr>
            <a:r>
              <a:rPr lang="pt-BR" sz="2800" b="0" i="0" dirty="0">
                <a:solidFill>
                  <a:schemeClr val="tx1"/>
                </a:solidFill>
                <a:effectLst/>
              </a:rPr>
              <a:t>I - </a:t>
            </a:r>
            <a:r>
              <a:rPr lang="pt-BR" sz="2800" b="1" i="0" dirty="0">
                <a:solidFill>
                  <a:srgbClr val="FFFF00"/>
                </a:solidFill>
                <a:effectLst/>
              </a:rPr>
              <a:t>observar as normas de segurança e medicina do trabalho</a:t>
            </a:r>
            <a:r>
              <a:rPr lang="pt-BR" sz="2800" b="0" i="0" dirty="0">
                <a:solidFill>
                  <a:schemeClr val="tx1"/>
                </a:solidFill>
                <a:effectLst/>
              </a:rPr>
              <a:t>, inclusive as instruções de que trata o item II do artigo anterior;</a:t>
            </a:r>
          </a:p>
          <a:p>
            <a:pPr marL="0" indent="0" algn="just">
              <a:lnSpc>
                <a:spcPct val="115000"/>
              </a:lnSpc>
              <a:buNone/>
              <a:tabLst>
                <a:tab pos="270510" algn="l"/>
              </a:tabLst>
            </a:pPr>
            <a:r>
              <a:rPr lang="pt-BR" sz="2800" b="0" i="0" dirty="0">
                <a:solidFill>
                  <a:schemeClr val="tx1"/>
                </a:solidFill>
                <a:effectLst/>
              </a:rPr>
              <a:t>Il - </a:t>
            </a:r>
            <a:r>
              <a:rPr lang="pt-BR" sz="2800" b="1" i="0" dirty="0">
                <a:solidFill>
                  <a:srgbClr val="FFFF00"/>
                </a:solidFill>
                <a:effectLst/>
              </a:rPr>
              <a:t>colaborar com a empresa </a:t>
            </a:r>
            <a:r>
              <a:rPr lang="pt-BR" sz="2800" b="0" i="0" dirty="0">
                <a:solidFill>
                  <a:schemeClr val="tx1"/>
                </a:solidFill>
                <a:effectLst/>
              </a:rPr>
              <a:t>na aplicação dos dispositivos deste Capítulo. </a:t>
            </a:r>
            <a:endParaRPr lang="pt-BR" sz="2800" dirty="0">
              <a:solidFill>
                <a:schemeClr val="tx1"/>
              </a:solidFill>
            </a:endParaRPr>
          </a:p>
          <a:p>
            <a:pPr marL="0" indent="0" algn="just">
              <a:lnSpc>
                <a:spcPct val="115000"/>
              </a:lnSpc>
              <a:buNone/>
              <a:tabLst>
                <a:tab pos="270510" algn="l"/>
              </a:tabLst>
            </a:pPr>
            <a:r>
              <a:rPr lang="pt-BR" sz="2800" dirty="0">
                <a:solidFill>
                  <a:schemeClr val="tx1"/>
                </a:solidFill>
              </a:rPr>
              <a:t>(CLT, art. 158)</a:t>
            </a:r>
          </a:p>
        </p:txBody>
      </p:sp>
    </p:spTree>
    <p:extLst>
      <p:ext uri="{BB962C8B-B14F-4D97-AF65-F5344CB8AC3E}">
        <p14:creationId xmlns:p14="http://schemas.microsoft.com/office/powerpoint/2010/main" val="720433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just">
              <a:lnSpc>
                <a:spcPct val="115000"/>
              </a:lnSpc>
              <a:buNone/>
              <a:tabLst>
                <a:tab pos="270510" algn="l"/>
              </a:tabLst>
            </a:pPr>
            <a:r>
              <a:rPr lang="pt-BR" sz="2800" b="0" i="0" dirty="0">
                <a:solidFill>
                  <a:srgbClr val="FFFF00"/>
                </a:solidFill>
                <a:effectLst/>
              </a:rPr>
              <a:t>Constitui ato faltoso do empregado a recusa </a:t>
            </a:r>
            <a:r>
              <a:rPr lang="pt-BR" sz="2800" b="1" i="0" u="sng" dirty="0">
                <a:solidFill>
                  <a:srgbClr val="FFFF00"/>
                </a:solidFill>
                <a:effectLst/>
              </a:rPr>
              <a:t>injustificada</a:t>
            </a:r>
            <a:r>
              <a:rPr lang="pt-BR" sz="2800" b="0" i="0" dirty="0">
                <a:solidFill>
                  <a:schemeClr val="tx1"/>
                </a:solidFill>
                <a:effectLst/>
              </a:rPr>
              <a:t>:</a:t>
            </a:r>
          </a:p>
          <a:p>
            <a:pPr marL="0" indent="0" algn="just">
              <a:lnSpc>
                <a:spcPct val="115000"/>
              </a:lnSpc>
              <a:buNone/>
              <a:tabLst>
                <a:tab pos="270510" algn="l"/>
              </a:tabLst>
            </a:pPr>
            <a:r>
              <a:rPr lang="pt-BR" sz="2800" b="0" i="0" dirty="0">
                <a:solidFill>
                  <a:schemeClr val="tx1"/>
                </a:solidFill>
                <a:effectLst/>
              </a:rPr>
              <a:t>a) </a:t>
            </a:r>
            <a:r>
              <a:rPr lang="pt-BR" sz="2800" b="0" i="0" dirty="0">
                <a:solidFill>
                  <a:srgbClr val="FFFF00"/>
                </a:solidFill>
                <a:effectLst/>
              </a:rPr>
              <a:t>à observância das instruções expedidas pelo empregador </a:t>
            </a:r>
            <a:r>
              <a:rPr lang="pt-BR" sz="2800" b="0" i="0" dirty="0">
                <a:solidFill>
                  <a:schemeClr val="tx1"/>
                </a:solidFill>
                <a:effectLst/>
              </a:rPr>
              <a:t>na forma do item II do artigo anterior; </a:t>
            </a:r>
            <a:endParaRPr lang="pt-BR" sz="2800" dirty="0">
              <a:solidFill>
                <a:schemeClr val="tx1"/>
              </a:solidFill>
            </a:endParaRPr>
          </a:p>
          <a:p>
            <a:pPr marL="0" indent="0" algn="just">
              <a:lnSpc>
                <a:spcPct val="115000"/>
              </a:lnSpc>
              <a:buNone/>
              <a:tabLst>
                <a:tab pos="270510" algn="l"/>
              </a:tabLst>
            </a:pPr>
            <a:r>
              <a:rPr lang="pt-BR" sz="2800" b="0" i="0" dirty="0">
                <a:solidFill>
                  <a:schemeClr val="tx1"/>
                </a:solidFill>
                <a:effectLst/>
              </a:rPr>
              <a:t>b) </a:t>
            </a:r>
            <a:r>
              <a:rPr lang="pt-BR" sz="2800" b="0" i="0" dirty="0">
                <a:solidFill>
                  <a:srgbClr val="FFFF00"/>
                </a:solidFill>
                <a:effectLst/>
              </a:rPr>
              <a:t>ao uso dos equipamentos de proteção individual </a:t>
            </a:r>
            <a:r>
              <a:rPr lang="pt-BR" sz="2800" b="0" i="0" dirty="0">
                <a:solidFill>
                  <a:schemeClr val="tx1"/>
                </a:solidFill>
                <a:effectLst/>
              </a:rPr>
              <a:t>fornecidos pela empresa. </a:t>
            </a:r>
            <a:endParaRPr lang="pt-BR" sz="2800" dirty="0">
              <a:solidFill>
                <a:schemeClr val="tx1"/>
              </a:solidFill>
            </a:endParaRPr>
          </a:p>
          <a:p>
            <a:pPr marL="0" indent="0" algn="just">
              <a:lnSpc>
                <a:spcPct val="115000"/>
              </a:lnSpc>
              <a:buNone/>
              <a:tabLst>
                <a:tab pos="270510" algn="l"/>
              </a:tabLst>
            </a:pPr>
            <a:r>
              <a:rPr lang="pt-BR" sz="2800" dirty="0">
                <a:solidFill>
                  <a:schemeClr val="tx1"/>
                </a:solidFill>
              </a:rPr>
              <a:t>(CLT, art. 158, § único)</a:t>
            </a:r>
          </a:p>
        </p:txBody>
      </p:sp>
    </p:spTree>
    <p:extLst>
      <p:ext uri="{BB962C8B-B14F-4D97-AF65-F5344CB8AC3E}">
        <p14:creationId xmlns:p14="http://schemas.microsoft.com/office/powerpoint/2010/main" val="3482033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just">
              <a:lnSpc>
                <a:spcPct val="115000"/>
              </a:lnSpc>
              <a:buNone/>
              <a:tabLst>
                <a:tab pos="270510" algn="l"/>
              </a:tabLst>
            </a:pPr>
            <a:r>
              <a:rPr lang="pt-BR" sz="2400" i="0" dirty="0">
                <a:solidFill>
                  <a:srgbClr val="FFFF00"/>
                </a:solidFill>
                <a:effectLst/>
              </a:rPr>
              <a:t>O empregador deverá </a:t>
            </a:r>
            <a:r>
              <a:rPr lang="pt-BR" sz="2400" b="1" i="0" dirty="0">
                <a:solidFill>
                  <a:srgbClr val="FFFF00"/>
                </a:solidFill>
                <a:effectLst/>
              </a:rPr>
              <a:t>instruir os empregados, de maneira expressa e ostensiva</a:t>
            </a:r>
            <a:r>
              <a:rPr lang="pt-BR" sz="2400" b="0" i="0" dirty="0">
                <a:solidFill>
                  <a:schemeClr val="tx1"/>
                </a:solidFill>
                <a:effectLst/>
              </a:rPr>
              <a:t>, quanto às precauções a tomar a fim de evitar doenças e acidentes de trabalho.</a:t>
            </a:r>
            <a:r>
              <a:rPr lang="pt-BR" sz="2800" b="0" i="0" dirty="0">
                <a:solidFill>
                  <a:schemeClr val="tx1"/>
                </a:solidFill>
                <a:effectLst/>
              </a:rPr>
              <a:t> </a:t>
            </a:r>
          </a:p>
          <a:p>
            <a:pPr marL="0" indent="0" algn="just">
              <a:lnSpc>
                <a:spcPct val="115000"/>
              </a:lnSpc>
              <a:buNone/>
              <a:tabLst>
                <a:tab pos="270510" algn="l"/>
              </a:tabLst>
            </a:pPr>
            <a:r>
              <a:rPr lang="pt-BR" sz="2400" i="0" dirty="0">
                <a:solidFill>
                  <a:srgbClr val="FFFF00"/>
                </a:solidFill>
                <a:effectLst/>
              </a:rPr>
              <a:t>O empregado deverá</a:t>
            </a:r>
            <a:r>
              <a:rPr lang="pt-BR" sz="2400" b="1" i="0" dirty="0">
                <a:solidFill>
                  <a:srgbClr val="FFFF00"/>
                </a:solidFill>
                <a:effectLst/>
              </a:rPr>
              <a:t> assinar termo de responsabilidade </a:t>
            </a:r>
            <a:r>
              <a:rPr lang="pt-BR" sz="2400" b="0" i="0" dirty="0">
                <a:solidFill>
                  <a:schemeClr val="tx1"/>
                </a:solidFill>
                <a:effectLst/>
              </a:rPr>
              <a:t>comprometendo-se a seguir as instruções fornecidas pelo empregador.</a:t>
            </a:r>
            <a:endParaRPr lang="pt-BR" sz="2800" dirty="0">
              <a:solidFill>
                <a:schemeClr val="tx1"/>
              </a:solidFill>
            </a:endParaRPr>
          </a:p>
          <a:p>
            <a:pPr marL="0" indent="0" algn="just">
              <a:lnSpc>
                <a:spcPct val="115000"/>
              </a:lnSpc>
              <a:buNone/>
              <a:tabLst>
                <a:tab pos="270510" algn="l"/>
              </a:tabLst>
            </a:pPr>
            <a:r>
              <a:rPr lang="pt-BR" sz="2800" dirty="0">
                <a:solidFill>
                  <a:schemeClr val="tx1"/>
                </a:solidFill>
              </a:rPr>
              <a:t>(CLT, art. 75-E)</a:t>
            </a:r>
          </a:p>
        </p:txBody>
      </p:sp>
    </p:spTree>
    <p:extLst>
      <p:ext uri="{BB962C8B-B14F-4D97-AF65-F5344CB8AC3E}">
        <p14:creationId xmlns:p14="http://schemas.microsoft.com/office/powerpoint/2010/main" val="2374960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m: Getty images)">
            <a:extLst>
              <a:ext uri="{FF2B5EF4-FFF2-40B4-BE49-F238E27FC236}">
                <a16:creationId xmlns:a16="http://schemas.microsoft.com/office/drawing/2014/main" id="{49356B3B-17A1-4705-8C81-1659FE3B39F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092268" y="476672"/>
            <a:ext cx="4314352" cy="2304256"/>
          </a:xfrm>
          <a:prstGeom prst="rect">
            <a:avLst/>
          </a:prstGeom>
          <a:noFill/>
          <a:extLst>
            <a:ext uri="{909E8E84-426E-40DD-AFC4-6F175D3DCCD1}">
              <a14:hiddenFill xmlns:a14="http://schemas.microsoft.com/office/drawing/2010/main">
                <a:solidFill>
                  <a:srgbClr val="FFFFFF"/>
                </a:solidFill>
              </a14:hiddenFill>
            </a:ext>
          </a:extLst>
        </p:spPr>
      </p:pic>
      <p:sp>
        <p:nvSpPr>
          <p:cNvPr id="5" name="CaixaDeTexto 4">
            <a:extLst>
              <a:ext uri="{FF2B5EF4-FFF2-40B4-BE49-F238E27FC236}">
                <a16:creationId xmlns:a16="http://schemas.microsoft.com/office/drawing/2014/main" id="{9001BC06-4AA3-4A5C-BE40-6A6C388E2DBE}"/>
              </a:ext>
            </a:extLst>
          </p:cNvPr>
          <p:cNvSpPr txBox="1"/>
          <p:nvPr/>
        </p:nvSpPr>
        <p:spPr>
          <a:xfrm>
            <a:off x="1259632" y="3194392"/>
            <a:ext cx="7124079" cy="2215991"/>
          </a:xfrm>
          <a:prstGeom prst="rect">
            <a:avLst/>
          </a:prstGeom>
          <a:noFill/>
        </p:spPr>
        <p:txBody>
          <a:bodyPr wrap="square">
            <a:spAutoFit/>
          </a:bodyPr>
          <a:lstStyle/>
          <a:p>
            <a:r>
              <a:rPr lang="pt-BR" sz="2400" dirty="0">
                <a:solidFill>
                  <a:srgbClr val="FFFF00"/>
                </a:solidFill>
                <a:latin typeface="+mn-lt"/>
                <a:cs typeface="Arial" panose="020B0604020202020204" pitchFamily="34" charset="0"/>
              </a:rPr>
              <a:t>A </a:t>
            </a:r>
            <a:r>
              <a:rPr lang="pt-BR" sz="2400" b="1" dirty="0">
                <a:solidFill>
                  <a:srgbClr val="FFFF00"/>
                </a:solidFill>
                <a:latin typeface="+mn-lt"/>
                <a:cs typeface="Arial" panose="020B0604020202020204" pitchFamily="34" charset="0"/>
              </a:rPr>
              <a:t>Síndrome de Burnout </a:t>
            </a:r>
            <a:r>
              <a:rPr lang="pt-BR" sz="2400" dirty="0">
                <a:solidFill>
                  <a:srgbClr val="FFFF00"/>
                </a:solidFill>
                <a:latin typeface="+mn-lt"/>
                <a:cs typeface="Arial" panose="020B0604020202020204" pitchFamily="34" charset="0"/>
              </a:rPr>
              <a:t>agora ganha uma nova classificação - a CID 11 - na Classificação Estatística Internacional de Doenças e Problemas Relacionados com a Saúde</a:t>
            </a:r>
            <a:r>
              <a:rPr lang="pt-BR" sz="2400" dirty="0">
                <a:latin typeface="+mn-lt"/>
              </a:rPr>
              <a:t> </a:t>
            </a:r>
            <a:r>
              <a:rPr lang="pt-BR" dirty="0">
                <a:latin typeface="Century Gothic" panose="020B0502020202020204" pitchFamily="34" charset="0"/>
              </a:rPr>
              <a:t>(https://www.migalhas.com.br/quentes/357883/</a:t>
            </a:r>
            <a:r>
              <a:rPr lang="pt-BR" dirty="0" err="1">
                <a:latin typeface="Century Gothic" panose="020B0502020202020204" pitchFamily="34" charset="0"/>
              </a:rPr>
              <a:t>oms</a:t>
            </a:r>
            <a:r>
              <a:rPr lang="pt-BR" dirty="0">
                <a:latin typeface="Century Gothic" panose="020B0502020202020204" pitchFamily="34" charset="0"/>
              </a:rPr>
              <a:t>-reconhece-burnout-como-</a:t>
            </a:r>
            <a:r>
              <a:rPr lang="pt-BR" dirty="0" err="1">
                <a:latin typeface="Century Gothic" panose="020B0502020202020204" pitchFamily="34" charset="0"/>
              </a:rPr>
              <a:t>doenca</a:t>
            </a:r>
            <a:r>
              <a:rPr lang="pt-BR" dirty="0">
                <a:latin typeface="Century Gothic" panose="020B0502020202020204" pitchFamily="34" charset="0"/>
              </a:rPr>
              <a:t>-do-trabalho-o-que-muda)</a:t>
            </a:r>
          </a:p>
        </p:txBody>
      </p:sp>
    </p:spTree>
    <p:extLst>
      <p:ext uri="{BB962C8B-B14F-4D97-AF65-F5344CB8AC3E}">
        <p14:creationId xmlns:p14="http://schemas.microsoft.com/office/powerpoint/2010/main" val="3781428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nSpc>
                <a:spcPct val="115000"/>
              </a:lnSpc>
              <a:buNone/>
              <a:tabLst>
                <a:tab pos="270510" algn="l"/>
              </a:tabLst>
            </a:pPr>
            <a:r>
              <a:rPr lang="pt-BR" sz="3200" dirty="0">
                <a:solidFill>
                  <a:schemeClr val="tx1"/>
                </a:solidFill>
                <a:ea typeface="Times New Roman" panose="02020603050405020304" pitchFamily="18" charset="0"/>
                <a:cs typeface="Times New Roman" panose="02020603050405020304" pitchFamily="18" charset="0"/>
              </a:rPr>
              <a:t>E</a:t>
            </a:r>
            <a:r>
              <a:rPr lang="pt-BR" sz="3200" dirty="0">
                <a:solidFill>
                  <a:schemeClr val="tx1"/>
                </a:solidFill>
                <a:effectLst/>
                <a:ea typeface="Times New Roman" panose="02020603050405020304" pitchFamily="18" charset="0"/>
                <a:cs typeface="Times New Roman" panose="02020603050405020304" pitchFamily="18" charset="0"/>
              </a:rPr>
              <a:t>m regulamentação ao </a:t>
            </a:r>
            <a:r>
              <a:rPr lang="pt-BR" sz="3200" b="1" dirty="0">
                <a:solidFill>
                  <a:schemeClr val="tx1"/>
                </a:solidFill>
                <a:effectLst/>
                <a:ea typeface="Times New Roman" panose="02020603050405020304" pitchFamily="18" charset="0"/>
                <a:cs typeface="Times New Roman" panose="02020603050405020304" pitchFamily="18" charset="0"/>
              </a:rPr>
              <a:t>artigo 200 da CLT</a:t>
            </a:r>
            <a:r>
              <a:rPr lang="pt-BR" sz="3200" dirty="0">
                <a:solidFill>
                  <a:schemeClr val="tx1"/>
                </a:solidFill>
                <a:effectLst/>
                <a:ea typeface="Times New Roman" panose="02020603050405020304" pitchFamily="18" charset="0"/>
                <a:cs typeface="Times New Roman" panose="02020603050405020304" pitchFamily="18" charset="0"/>
              </a:rPr>
              <a:t> foi editada a </a:t>
            </a:r>
            <a:r>
              <a:rPr lang="pt-BR" sz="3200" b="1" dirty="0">
                <a:solidFill>
                  <a:schemeClr val="tx1"/>
                </a:solidFill>
                <a:effectLst/>
                <a:ea typeface="Times New Roman" panose="02020603050405020304" pitchFamily="18" charset="0"/>
                <a:cs typeface="Times New Roman" panose="02020603050405020304" pitchFamily="18" charset="0"/>
              </a:rPr>
              <a:t>Portaria n° 3.214, de 06/08/1978</a:t>
            </a:r>
            <a:r>
              <a:rPr lang="pt-BR" sz="3200" dirty="0">
                <a:solidFill>
                  <a:schemeClr val="tx1"/>
                </a:solidFill>
                <a:effectLst/>
                <a:ea typeface="Times New Roman" panose="02020603050405020304" pitchFamily="18" charset="0"/>
                <a:cs typeface="Times New Roman" panose="02020603050405020304" pitchFamily="18" charset="0"/>
              </a:rPr>
              <a:t>, que aprova as </a:t>
            </a:r>
            <a:r>
              <a:rPr lang="pt-BR" sz="3200" b="1" dirty="0">
                <a:solidFill>
                  <a:srgbClr val="FFFF00"/>
                </a:solidFill>
                <a:effectLst/>
                <a:ea typeface="Times New Roman" panose="02020603050405020304" pitchFamily="18" charset="0"/>
                <a:cs typeface="Times New Roman" panose="02020603050405020304" pitchFamily="18" charset="0"/>
              </a:rPr>
              <a:t>Normas Regulamentadoras – </a:t>
            </a:r>
            <a:r>
              <a:rPr lang="pt-BR" sz="3200" b="1" dirty="0" err="1">
                <a:solidFill>
                  <a:srgbClr val="FFFF00"/>
                </a:solidFill>
                <a:effectLst/>
                <a:ea typeface="Times New Roman" panose="02020603050405020304" pitchFamily="18" charset="0"/>
                <a:cs typeface="Times New Roman" panose="02020603050405020304" pitchFamily="18" charset="0"/>
              </a:rPr>
              <a:t>NR’s</a:t>
            </a:r>
            <a:endParaRPr lang="pt-BR" sz="3200" b="1" dirty="0">
              <a:solidFill>
                <a:srgbClr val="FFFF00"/>
              </a:solidFill>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9386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l">
              <a:buNone/>
            </a:pPr>
            <a:r>
              <a:rPr lang="pt-BR" sz="2800" dirty="0">
                <a:solidFill>
                  <a:srgbClr val="FFFF00"/>
                </a:solidFill>
                <a:effectLst/>
                <a:ea typeface="Calibri" panose="020F0502020204030204" pitchFamily="34" charset="0"/>
                <a:cs typeface="Times New Roman" panose="02020603050405020304" pitchFamily="18" charset="0"/>
              </a:rPr>
              <a:t>As </a:t>
            </a:r>
            <a:r>
              <a:rPr lang="pt-BR" sz="2800" dirty="0" err="1">
                <a:solidFill>
                  <a:srgbClr val="FFFF00"/>
                </a:solidFill>
                <a:effectLst/>
                <a:ea typeface="Calibri" panose="020F0502020204030204" pitchFamily="34" charset="0"/>
                <a:cs typeface="Times New Roman" panose="02020603050405020304" pitchFamily="18" charset="0"/>
              </a:rPr>
              <a:t>NR’s</a:t>
            </a:r>
            <a:r>
              <a:rPr lang="pt-BR" sz="2800" dirty="0">
                <a:solidFill>
                  <a:schemeClr val="tx1"/>
                </a:solidFill>
                <a:effectLst/>
                <a:ea typeface="Calibri" panose="020F0502020204030204" pitchFamily="34" charset="0"/>
                <a:cs typeface="Times New Roman" panose="02020603050405020304" pitchFamily="18" charset="0"/>
              </a:rPr>
              <a:t> são também consideradas como </a:t>
            </a:r>
            <a:r>
              <a:rPr lang="pt-BR" sz="2800" b="1" dirty="0">
                <a:solidFill>
                  <a:srgbClr val="FFFF00"/>
                </a:solidFill>
                <a:effectLst/>
                <a:ea typeface="Calibri" panose="020F0502020204030204" pitchFamily="34" charset="0"/>
                <a:cs typeface="Times New Roman" panose="02020603050405020304" pitchFamily="18" charset="0"/>
              </a:rPr>
              <a:t>normas setoriais, especiais e gerais</a:t>
            </a:r>
            <a:r>
              <a:rPr lang="pt-BR" sz="2800" dirty="0">
                <a:solidFill>
                  <a:srgbClr val="FFFF00"/>
                </a:solidFill>
                <a:effectLst/>
                <a:ea typeface="Calibri" panose="020F0502020204030204" pitchFamily="34" charset="0"/>
                <a:cs typeface="Times New Roman" panose="02020603050405020304" pitchFamily="18" charset="0"/>
              </a:rPr>
              <a:t>, havendo prevalência nessa mesma ordem</a:t>
            </a:r>
            <a:r>
              <a:rPr lang="pt-BR" sz="2800" dirty="0">
                <a:solidFill>
                  <a:schemeClr val="tx1"/>
                </a:solidFill>
                <a:effectLst/>
                <a:ea typeface="Calibri" panose="020F0502020204030204" pitchFamily="34" charset="0"/>
                <a:cs typeface="Times New Roman" panose="02020603050405020304" pitchFamily="18" charset="0"/>
              </a:rPr>
              <a:t> de classificação, ou </a:t>
            </a:r>
            <a:r>
              <a:rPr lang="pt-BR" sz="28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seja </a:t>
            </a:r>
            <a:r>
              <a:rPr lang="pt-BR" sz="2800" b="0" i="0" u="none" strike="noStrike" baseline="0" dirty="0">
                <a:solidFill>
                  <a:schemeClr val="tx1"/>
                </a:solidFill>
                <a:latin typeface="Century Gothic" panose="020B0502020202020204" pitchFamily="34" charset="0"/>
                <a:cs typeface="Arial" panose="020B0604020202020204" pitchFamily="34" charset="0"/>
              </a:rPr>
              <a:t>norma setorial se sobrepõe à norma especial, que por sua vez, se sobrepõe à norma geral</a:t>
            </a:r>
            <a:r>
              <a:rPr lang="pt-BR" sz="28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4254390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l">
              <a:buNone/>
            </a:pPr>
            <a:r>
              <a:rPr lang="pt-BR" sz="2800" b="0" i="0" u="none" strike="noStrike" baseline="0" dirty="0">
                <a:solidFill>
                  <a:srgbClr val="FFFF00"/>
                </a:solidFill>
                <a:latin typeface="Century Gothic" panose="020B0502020202020204" pitchFamily="34" charset="0"/>
                <a:cs typeface="Arial" panose="020B0604020202020204" pitchFamily="34" charset="0"/>
              </a:rPr>
              <a:t>As normas consideradas </a:t>
            </a:r>
            <a:r>
              <a:rPr lang="pt-BR" sz="2800" b="1" i="0" u="none" strike="noStrike" baseline="0" dirty="0">
                <a:solidFill>
                  <a:srgbClr val="FFFF00"/>
                </a:solidFill>
                <a:latin typeface="Century Gothic" panose="020B0502020202020204" pitchFamily="34" charset="0"/>
                <a:cs typeface="Arial" panose="020B0604020202020204" pitchFamily="34" charset="0"/>
              </a:rPr>
              <a:t>gerais</a:t>
            </a:r>
            <a:r>
              <a:rPr lang="pt-BR" sz="2800" b="0" i="0" u="none" strike="noStrike" baseline="0" dirty="0">
                <a:solidFill>
                  <a:srgbClr val="FFFF00"/>
                </a:solidFill>
                <a:latin typeface="Century Gothic" panose="020B0502020202020204" pitchFamily="34" charset="0"/>
                <a:cs typeface="Arial" panose="020B0604020202020204" pitchFamily="34" charset="0"/>
              </a:rPr>
              <a:t> </a:t>
            </a:r>
            <a:r>
              <a:rPr lang="pt-BR" sz="2800" b="0" i="0" u="none" strike="noStrike" baseline="0" dirty="0">
                <a:solidFill>
                  <a:schemeClr val="tx1"/>
                </a:solidFill>
                <a:latin typeface="Century Gothic" panose="020B0502020202020204" pitchFamily="34" charset="0"/>
                <a:cs typeface="Arial" panose="020B0604020202020204" pitchFamily="34" charset="0"/>
              </a:rPr>
              <a:t>são aquelas que regulamentam </a:t>
            </a:r>
            <a:r>
              <a:rPr lang="pt-BR" sz="2800" b="0" i="0" u="none" strike="noStrike" baseline="0" dirty="0">
                <a:solidFill>
                  <a:srgbClr val="FFFF00"/>
                </a:solidFill>
                <a:latin typeface="Century Gothic" panose="020B0502020202020204" pitchFamily="34" charset="0"/>
                <a:cs typeface="Arial" panose="020B0604020202020204" pitchFamily="34" charset="0"/>
              </a:rPr>
              <a:t>aspectos decorrentes da relação jurídica prevista em lei</a:t>
            </a:r>
            <a:r>
              <a:rPr lang="pt-BR" sz="2800" b="0" i="0" u="none" strike="noStrike" baseline="0" dirty="0">
                <a:solidFill>
                  <a:schemeClr val="tx1"/>
                </a:solidFill>
                <a:latin typeface="Century Gothic" panose="020B0502020202020204" pitchFamily="34" charset="0"/>
                <a:cs typeface="Arial" panose="020B0604020202020204" pitchFamily="34" charset="0"/>
              </a:rPr>
              <a:t>, sem estarem condicionadas a outros requisitos, como atividades, instalações, equipamentos, setores ou atividades econômicas específicas.</a:t>
            </a:r>
            <a:endParaRPr lang="pt-BR" sz="28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47959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l">
              <a:buNone/>
            </a:pPr>
            <a:r>
              <a:rPr lang="pt-BR" sz="2800" b="0" i="0" u="none" strike="noStrike" baseline="0" dirty="0">
                <a:solidFill>
                  <a:srgbClr val="FFFF00"/>
                </a:solidFill>
                <a:latin typeface="Century Gothic" panose="020B0502020202020204" pitchFamily="34" charset="0"/>
                <a:cs typeface="Arial" panose="020B0604020202020204" pitchFamily="34" charset="0"/>
              </a:rPr>
              <a:t>As normas consideradas </a:t>
            </a:r>
            <a:r>
              <a:rPr lang="pt-BR" sz="2800" b="1" i="0" u="none" strike="noStrike" baseline="0" dirty="0">
                <a:solidFill>
                  <a:srgbClr val="FFFF00"/>
                </a:solidFill>
                <a:latin typeface="Century Gothic" panose="020B0502020202020204" pitchFamily="34" charset="0"/>
                <a:cs typeface="Arial" panose="020B0604020202020204" pitchFamily="34" charset="0"/>
              </a:rPr>
              <a:t>especiais</a:t>
            </a:r>
            <a:r>
              <a:rPr lang="pt-BR" sz="2800" b="0" i="0" u="none" strike="noStrike" baseline="0" dirty="0">
                <a:solidFill>
                  <a:srgbClr val="FFFF00"/>
                </a:solidFill>
                <a:latin typeface="Century Gothic" panose="020B0502020202020204" pitchFamily="34" charset="0"/>
                <a:cs typeface="Arial" panose="020B0604020202020204" pitchFamily="34" charset="0"/>
              </a:rPr>
              <a:t> </a:t>
            </a:r>
            <a:r>
              <a:rPr lang="pt-BR" sz="2800" b="0" i="0" u="none" strike="noStrike" baseline="0" dirty="0">
                <a:solidFill>
                  <a:schemeClr val="tx1"/>
                </a:solidFill>
                <a:latin typeface="Century Gothic" panose="020B0502020202020204" pitchFamily="34" charset="0"/>
                <a:cs typeface="Arial" panose="020B0604020202020204" pitchFamily="34" charset="0"/>
              </a:rPr>
              <a:t>são aquelas que regulamentam a</a:t>
            </a:r>
            <a:r>
              <a:rPr lang="pt-BR" sz="2800" b="0" i="0" u="none" strike="noStrike" baseline="0" dirty="0">
                <a:solidFill>
                  <a:srgbClr val="FFFF00"/>
                </a:solidFill>
                <a:latin typeface="Century Gothic" panose="020B0502020202020204" pitchFamily="34" charset="0"/>
                <a:cs typeface="Arial" panose="020B0604020202020204" pitchFamily="34" charset="0"/>
              </a:rPr>
              <a:t> execução do trabalho considerando as atividades, as instalações ou os equipamentos empregados</a:t>
            </a:r>
            <a:r>
              <a:rPr lang="pt-BR" sz="2800" b="0" i="0" u="none" strike="noStrike" baseline="0" dirty="0">
                <a:solidFill>
                  <a:schemeClr val="tx1"/>
                </a:solidFill>
                <a:latin typeface="Century Gothic" panose="020B0502020202020204" pitchFamily="34" charset="0"/>
                <a:cs typeface="Arial" panose="020B0604020202020204" pitchFamily="34" charset="0"/>
              </a:rPr>
              <a:t>, sem estarem condicionadas a setores ou atividades econômicas específicas.</a:t>
            </a:r>
            <a:endParaRPr lang="pt-BR" sz="2800" dirty="0">
              <a:solidFill>
                <a:schemeClr val="tx1"/>
              </a:solidFill>
              <a:effectLst/>
              <a:latin typeface="Century Gothic" panose="020B0502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5059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l">
              <a:buNone/>
            </a:pPr>
            <a:r>
              <a:rPr lang="pt-BR" sz="2800" b="0" i="0" u="none" strike="noStrike" baseline="0" dirty="0">
                <a:solidFill>
                  <a:srgbClr val="FFFF00"/>
                </a:solidFill>
                <a:latin typeface="Century Gothic" panose="020B0502020202020204" pitchFamily="34" charset="0"/>
                <a:cs typeface="Arial" panose="020B0604020202020204" pitchFamily="34" charset="0"/>
              </a:rPr>
              <a:t>As normas consideradas </a:t>
            </a:r>
            <a:r>
              <a:rPr lang="pt-BR" sz="2800" b="1" i="0" u="none" strike="noStrike" baseline="0" dirty="0">
                <a:solidFill>
                  <a:srgbClr val="FFFF00"/>
                </a:solidFill>
                <a:latin typeface="Century Gothic" panose="020B0502020202020204" pitchFamily="34" charset="0"/>
                <a:cs typeface="Arial" panose="020B0604020202020204" pitchFamily="34" charset="0"/>
              </a:rPr>
              <a:t>setoriais</a:t>
            </a:r>
            <a:r>
              <a:rPr lang="pt-BR" sz="2800" b="0" i="0" u="none" strike="noStrike" baseline="0" dirty="0">
                <a:solidFill>
                  <a:srgbClr val="FFFF00"/>
                </a:solidFill>
                <a:latin typeface="Century Gothic" panose="020B0502020202020204" pitchFamily="34" charset="0"/>
                <a:cs typeface="Arial" panose="020B0604020202020204" pitchFamily="34" charset="0"/>
              </a:rPr>
              <a:t> </a:t>
            </a:r>
            <a:r>
              <a:rPr lang="pt-BR" sz="2800" b="0" i="0" u="none" strike="noStrike" baseline="0" dirty="0">
                <a:solidFill>
                  <a:schemeClr val="tx1"/>
                </a:solidFill>
                <a:latin typeface="Century Gothic" panose="020B0502020202020204" pitchFamily="34" charset="0"/>
                <a:cs typeface="Arial" panose="020B0604020202020204" pitchFamily="34" charset="0"/>
              </a:rPr>
              <a:t>são aquelas que regulamentam a</a:t>
            </a:r>
            <a:r>
              <a:rPr lang="pt-BR" sz="2800" b="0" i="0" u="none" strike="noStrike" baseline="0" dirty="0">
                <a:solidFill>
                  <a:srgbClr val="FFFF00"/>
                </a:solidFill>
                <a:latin typeface="Century Gothic" panose="020B0502020202020204" pitchFamily="34" charset="0"/>
                <a:cs typeface="Arial" panose="020B0604020202020204" pitchFamily="34" charset="0"/>
              </a:rPr>
              <a:t> execução do trabalho em setores ou atividades econômicas específicas.</a:t>
            </a:r>
            <a:endParaRPr lang="pt-BR" sz="2800" dirty="0">
              <a:solidFill>
                <a:srgbClr val="FFFF00"/>
              </a:solidFill>
              <a:effectLst/>
              <a:latin typeface="Century Gothic" panose="020B0502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726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gn="just">
              <a:lnSpc>
                <a:spcPct val="115000"/>
              </a:lnSpc>
              <a:buNone/>
            </a:pPr>
            <a:r>
              <a:rPr lang="pt-BR" sz="2400" b="0" i="0" dirty="0">
                <a:solidFill>
                  <a:schemeClr val="tx1"/>
                </a:solidFill>
                <a:effectLst/>
                <a:latin typeface="Century Gothic" panose="020B0502020202020204" pitchFamily="34" charset="0"/>
                <a:cs typeface="Arial" panose="020B0604020202020204" pitchFamily="34" charset="0"/>
              </a:rPr>
              <a:t>A Portaria SEPRT nº 8.873/2021 prorrogou o prazo para início de vigência dos novos textos das Normas Regulamentadoras </a:t>
            </a:r>
            <a:r>
              <a:rPr lang="pt-BR" sz="2400" b="0" i="0" dirty="0">
                <a:solidFill>
                  <a:srgbClr val="FFFF00"/>
                </a:solidFill>
                <a:effectLst/>
                <a:latin typeface="Century Gothic" panose="020B0502020202020204" pitchFamily="34" charset="0"/>
                <a:cs typeface="Arial" panose="020B0604020202020204" pitchFamily="34" charset="0"/>
              </a:rPr>
              <a:t>nº 01 - Disposições Gerais e Gerenciamento de Riscos Ocupacionais</a:t>
            </a:r>
            <a:r>
              <a:rPr lang="pt-BR" sz="2400" b="0" i="0" dirty="0">
                <a:solidFill>
                  <a:schemeClr val="tx1"/>
                </a:solidFill>
                <a:effectLst/>
                <a:latin typeface="Century Gothic" panose="020B0502020202020204" pitchFamily="34" charset="0"/>
                <a:cs typeface="Arial" panose="020B0604020202020204" pitchFamily="34" charset="0"/>
              </a:rPr>
              <a:t>; </a:t>
            </a:r>
            <a:r>
              <a:rPr lang="pt-BR" sz="2400" b="0" i="0" dirty="0">
                <a:solidFill>
                  <a:srgbClr val="FFFF00"/>
                </a:solidFill>
                <a:effectLst/>
                <a:latin typeface="Century Gothic" panose="020B0502020202020204" pitchFamily="34" charset="0"/>
                <a:cs typeface="Arial" panose="020B0604020202020204" pitchFamily="34" charset="0"/>
              </a:rPr>
              <a:t>nº 07 - Programa de Controle Médico de Saúde Ocupacional - PCMSO</a:t>
            </a:r>
            <a:r>
              <a:rPr lang="pt-BR" sz="2400" b="0" i="0" dirty="0">
                <a:solidFill>
                  <a:schemeClr val="tx1"/>
                </a:solidFill>
                <a:effectLst/>
                <a:latin typeface="Century Gothic" panose="020B0502020202020204" pitchFamily="34" charset="0"/>
                <a:cs typeface="Arial" panose="020B0604020202020204" pitchFamily="34" charset="0"/>
              </a:rPr>
              <a:t>; </a:t>
            </a:r>
            <a:r>
              <a:rPr lang="pt-BR" sz="2400" b="0" i="0" dirty="0">
                <a:solidFill>
                  <a:srgbClr val="FFFF00"/>
                </a:solidFill>
                <a:effectLst/>
                <a:latin typeface="Century Gothic" panose="020B0502020202020204" pitchFamily="34" charset="0"/>
                <a:cs typeface="Arial" panose="020B0604020202020204" pitchFamily="34" charset="0"/>
              </a:rPr>
              <a:t>nº 09 - Avaliação e Controle das Exposições Ocupacionais a Agentes Físicos, Químicos e Biológicos</a:t>
            </a:r>
            <a:r>
              <a:rPr lang="pt-BR" sz="2400" b="0" i="0" dirty="0">
                <a:solidFill>
                  <a:schemeClr val="tx1"/>
                </a:solidFill>
                <a:effectLst/>
                <a:latin typeface="Century Gothic" panose="020B0502020202020204" pitchFamily="34" charset="0"/>
                <a:cs typeface="Arial" panose="020B0604020202020204" pitchFamily="34" charset="0"/>
              </a:rPr>
              <a:t> para 03 de janeiro de 2022</a:t>
            </a:r>
            <a:endParaRPr lang="pt-BR" dirty="0">
              <a:solidFill>
                <a:schemeClr val="tx1"/>
              </a:solidFill>
              <a:effectLst/>
              <a:latin typeface="Century Gothic" panose="020B0502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93469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052736"/>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NR-1 - </a:t>
            </a:r>
            <a:r>
              <a:rPr lang="pt-BR" sz="2800" b="0" i="0" dirty="0">
                <a:solidFill>
                  <a:srgbClr val="FFFF00"/>
                </a:solidFill>
                <a:effectLst/>
                <a:latin typeface="Century Gothic" panose="020B0502020202020204" pitchFamily="34" charset="0"/>
                <a:cs typeface="Arial" panose="020B0604020202020204" pitchFamily="34" charset="0"/>
              </a:rPr>
              <a:t>Disposições Gerais e Gerenciamento de Riscos Ocupacionais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u="sng"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https://www.gov.br/trabalho-e-previdencia/pt-br/composicao/orgaos-especificos/secretaria-de-trabalho/inspecao/seguranca-e-saude-no-trabalho/normas-regulamentadoras/nr-01-atualizada-2020.pdf</a:t>
            </a:r>
          </a:p>
          <a:p>
            <a:pPr marL="0" indent="0" algn="just">
              <a:lnSpc>
                <a:spcPct val="115000"/>
              </a:lnSpc>
              <a:spcAft>
                <a:spcPts val="1000"/>
              </a:spcAft>
              <a:buNone/>
            </a:pPr>
            <a:endParaRPr lang="pt-BR"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30886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NR-1 - </a:t>
            </a:r>
            <a:r>
              <a:rPr lang="pt-BR" sz="2800" b="0" i="0" dirty="0">
                <a:solidFill>
                  <a:srgbClr val="FFFF00"/>
                </a:solidFill>
                <a:effectLst/>
                <a:latin typeface="Century Gothic" panose="020B0502020202020204" pitchFamily="34" charset="0"/>
                <a:cs typeface="Arial" panose="020B0604020202020204" pitchFamily="34" charset="0"/>
              </a:rPr>
              <a:t>Disposições Gerais e Gerenciamento de Riscos Ocupacionais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1.5.3.1. A organização deve implementar, por estabelecimento, o gerenciamento de riscos ocupacionais em suas atividades</a:t>
            </a:r>
          </a:p>
          <a:p>
            <a:pPr marL="0" indent="0" algn="just">
              <a:lnSpc>
                <a:spcPct val="115000"/>
              </a:lnSpc>
              <a:buNone/>
            </a:pPr>
            <a:r>
              <a:rPr lang="pt-BR" dirty="0">
                <a:solidFill>
                  <a:schemeClr val="tx1"/>
                </a:solidFill>
                <a:latin typeface="Century Gothic" panose="020B0502020202020204" pitchFamily="34" charset="0"/>
              </a:rPr>
              <a:t>1.5.7.1 O PGR deve conter, no mínimo, os seguintes documentos: a) inventário de riscos; e b) plano de ação.</a:t>
            </a:r>
            <a:endParaRPr lang="pt-BR" u="sng"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spcAft>
                <a:spcPts val="1000"/>
              </a:spcAft>
              <a:buNone/>
            </a:pPr>
            <a:endParaRPr lang="pt-BR"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6328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NR-1 - </a:t>
            </a:r>
            <a:r>
              <a:rPr lang="pt-BR" sz="2800" b="0" i="0" dirty="0">
                <a:solidFill>
                  <a:srgbClr val="FFFF00"/>
                </a:solidFill>
                <a:effectLst/>
                <a:latin typeface="Century Gothic" panose="020B0502020202020204" pitchFamily="34" charset="0"/>
                <a:cs typeface="Arial" panose="020B0604020202020204" pitchFamily="34" charset="0"/>
              </a:rPr>
              <a:t>Disposições Gerais e Gerenciamento de Riscos Ocupacionais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1.6.1 As organizações devem prestar informações de segurança e saúde no trabalho em formato digital, conforme modelo aprovado pela STRAB, ouvida a SIT.</a:t>
            </a:r>
          </a:p>
          <a:p>
            <a:pPr marL="0" indent="0" algn="just">
              <a:lnSpc>
                <a:spcPct val="115000"/>
              </a:lnSpc>
              <a:buNone/>
            </a:pPr>
            <a:r>
              <a:rPr lang="pt-BR" dirty="0">
                <a:solidFill>
                  <a:schemeClr val="tx1"/>
                </a:solidFill>
                <a:latin typeface="Century Gothic" panose="020B0502020202020204" pitchFamily="34" charset="0"/>
              </a:rPr>
              <a:t>1.6.3 Os documentos físicos, assinados manualmente, inclusive os anteriores à vigência desta NR, podem ser arquivados em meio digital, pelo período correspondente exigido pela legislação própria, mediante processo de digitalização conforme disposto em Lei.</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3298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NR-1 - </a:t>
            </a:r>
            <a:r>
              <a:rPr lang="pt-BR" sz="2800" b="0" i="0" dirty="0">
                <a:solidFill>
                  <a:srgbClr val="FFFF00"/>
                </a:solidFill>
                <a:effectLst/>
                <a:latin typeface="Century Gothic" panose="020B0502020202020204" pitchFamily="34" charset="0"/>
                <a:cs typeface="Arial" panose="020B0604020202020204" pitchFamily="34" charset="0"/>
              </a:rPr>
              <a:t>Disposições Gerais e Gerenciamento de Riscos Ocupacionais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1.7.1 O empregador deve promover capacitação e treinamento dos trabalhadores, em conformidade com o disposto nas NR. </a:t>
            </a:r>
          </a:p>
          <a:p>
            <a:pPr marL="0" indent="0" algn="just">
              <a:lnSpc>
                <a:spcPct val="115000"/>
              </a:lnSpc>
              <a:buNone/>
            </a:pPr>
            <a:r>
              <a:rPr lang="pt-BR" dirty="0">
                <a:solidFill>
                  <a:schemeClr val="tx1"/>
                </a:solidFill>
                <a:latin typeface="Century Gothic" panose="020B0502020202020204" pitchFamily="34" charset="0"/>
              </a:rPr>
              <a:t>1.7.1.2 A capacitação deve incluir: a) treinamento inicial; b) treinamento periódico; e c) treinamento eventual.</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7332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4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NR-1 - </a:t>
            </a:r>
            <a:r>
              <a:rPr lang="pt-BR" sz="2400" b="0" i="0" dirty="0">
                <a:solidFill>
                  <a:srgbClr val="FFFF00"/>
                </a:solidFill>
                <a:effectLst/>
                <a:latin typeface="Century Gothic" panose="020B0502020202020204" pitchFamily="34" charset="0"/>
                <a:cs typeface="Arial" panose="020B0604020202020204" pitchFamily="34" charset="0"/>
              </a:rPr>
              <a:t>Disposições Gerais e Gerenciamento de Riscos Ocupacionais</a:t>
            </a:r>
            <a:endParaRPr lang="pt-BR" sz="24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1.7.7 Os treinamentos realizados pelo trabalhador podem ser avaliados pela organização e convalidados ou complementados. </a:t>
            </a:r>
          </a:p>
          <a:p>
            <a:pPr marL="0" indent="0" algn="just">
              <a:lnSpc>
                <a:spcPct val="115000"/>
              </a:lnSpc>
              <a:buNone/>
            </a:pPr>
            <a:r>
              <a:rPr lang="pt-BR" dirty="0">
                <a:solidFill>
                  <a:schemeClr val="tx1"/>
                </a:solidFill>
                <a:latin typeface="Century Gothic" panose="020B0502020202020204" pitchFamily="34" charset="0"/>
              </a:rPr>
              <a:t>1.7.7.1 A convalidação ou complementação deve considerar: a) as atividades desenvolvidas pelo trabalhador na organização anterior, quando for o caso; b) as atividades que desempenhará na organização; c) o conteúdo e carga horária cumpridos; d) o conteúdo e carga horária exigidos; e </a:t>
            </a:r>
            <a:r>
              <a:rPr lang="pt-BR" dirty="0" err="1">
                <a:solidFill>
                  <a:schemeClr val="tx1"/>
                </a:solidFill>
                <a:latin typeface="Century Gothic" panose="020B0502020202020204" pitchFamily="34" charset="0"/>
              </a:rPr>
              <a:t>e</a:t>
            </a:r>
            <a:r>
              <a:rPr lang="pt-BR" dirty="0">
                <a:solidFill>
                  <a:schemeClr val="tx1"/>
                </a:solidFill>
                <a:latin typeface="Century Gothic" panose="020B0502020202020204" pitchFamily="34" charset="0"/>
              </a:rPr>
              <a:t>) que o último treinamento tenha sido realizado em período inferior ao estabelecido na NR ou há menos de 2 (dois) anos, nos casos em que não haja prazo estabelecido em NR</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81852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NR-1 - </a:t>
            </a:r>
            <a:r>
              <a:rPr lang="pt-BR" sz="2800" b="0" i="0" dirty="0">
                <a:solidFill>
                  <a:srgbClr val="FFFF00"/>
                </a:solidFill>
                <a:effectLst/>
                <a:latin typeface="Century Gothic" panose="020B0502020202020204" pitchFamily="34" charset="0"/>
                <a:cs typeface="Arial" panose="020B0604020202020204" pitchFamily="34" charset="0"/>
              </a:rPr>
              <a:t>Disposições Gerais e Gerenciamento de Riscos Ocupacionais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1.7.9 Os treinamentos podem ser ministrados na modalidade de ensino a distância ou semipresencial, desde que atendidos os requisitos operacionais, administrativos, tecnológicos e de estruturação pedagógica previstos no Anexo II desta NR. 1.7.9.1 O conteúdo prático do treinamento pode ser realizado na modalidade de ensino a distância ou semipresencial, desde que previsto em NR específica.</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35117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NR-1 - </a:t>
            </a:r>
            <a:r>
              <a:rPr lang="pt-BR" sz="2800" b="0" i="0" dirty="0">
                <a:solidFill>
                  <a:srgbClr val="FFFF00"/>
                </a:solidFill>
                <a:effectLst/>
                <a:latin typeface="Century Gothic" panose="020B0502020202020204" pitchFamily="34" charset="0"/>
                <a:cs typeface="Arial" panose="020B0604020202020204" pitchFamily="34" charset="0"/>
              </a:rPr>
              <a:t>Disposições Gerais e Gerenciamento de Riscos Ocupacionais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Anexo II da NR-01 Diretrizes e requisitos mínimos para utilização da modalidade de ensino a distância e semipresencial.</a:t>
            </a:r>
          </a:p>
          <a:p>
            <a:pPr marL="0" indent="0" algn="just">
              <a:lnSpc>
                <a:spcPct val="115000"/>
              </a:lnSpc>
              <a:buNone/>
            </a:pPr>
            <a:r>
              <a:rPr lang="pt-BR" dirty="0">
                <a:solidFill>
                  <a:schemeClr val="tx1"/>
                </a:solidFill>
                <a:latin typeface="Century Gothic" panose="020B0502020202020204" pitchFamily="34" charset="0"/>
              </a:rPr>
              <a:t>2.1 O empregador que optar pela realização das capacitações por meio das modalidades de ensino a distância ou semipresencial poderá desenvolver toda a capacitação ou contratar empresa ou instituição especializada que a oferte, devendo em ambos os casos observar os requisitos constantes deste Anexo e da NR-01.</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81097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NR-7 - </a:t>
            </a:r>
            <a:r>
              <a:rPr lang="pt-BR" sz="2800" b="0" i="0" dirty="0">
                <a:solidFill>
                  <a:srgbClr val="FFFF00"/>
                </a:solidFill>
                <a:effectLst/>
                <a:latin typeface="Century Gothic" panose="020B0502020202020204" pitchFamily="34" charset="0"/>
                <a:cs typeface="Arial" panose="020B0604020202020204" pitchFamily="34" charset="0"/>
              </a:rPr>
              <a:t>Programa de Controle Médico de Saúde Ocupacional - PCMSO</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https://www.gov.br/trabalho-e-previdencia/pt-br/composicao/orgaos-especificos/secretaria-de-trabalho/inspecao/seguranca-e-saude-no-trabalho/normas-regulamentadoras/nr-07_atualizada_2020.pdf</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5244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NR-7 - </a:t>
            </a:r>
            <a:r>
              <a:rPr lang="pt-BR" sz="2800" b="0" i="0" dirty="0">
                <a:solidFill>
                  <a:srgbClr val="FFFF00"/>
                </a:solidFill>
                <a:effectLst/>
                <a:latin typeface="Century Gothic" panose="020B0502020202020204" pitchFamily="34" charset="0"/>
                <a:cs typeface="Arial" panose="020B0604020202020204" pitchFamily="34" charset="0"/>
              </a:rPr>
              <a:t>Programa de Controle Médico de Saúde Ocupacional - PCMSO</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7.3.2.1 O PCMSO deve incluir ações de: </a:t>
            </a:r>
          </a:p>
          <a:p>
            <a:pPr marL="457200" indent="-457200" algn="just">
              <a:lnSpc>
                <a:spcPct val="115000"/>
              </a:lnSpc>
              <a:buAutoNum type="alphaLcParenR"/>
            </a:pPr>
            <a:r>
              <a:rPr lang="pt-BR" dirty="0">
                <a:solidFill>
                  <a:schemeClr val="tx1"/>
                </a:solidFill>
                <a:latin typeface="Century Gothic" panose="020B0502020202020204" pitchFamily="34" charset="0"/>
              </a:rPr>
              <a:t>vigilância passiva da saúde ocupacional, a partir de informações sobre a demanda espontânea de empregados que procurem serviços médicos; </a:t>
            </a:r>
          </a:p>
          <a:p>
            <a:pPr marL="457200" indent="-457200" algn="just">
              <a:lnSpc>
                <a:spcPct val="115000"/>
              </a:lnSpc>
              <a:buAutoNum type="alphaLcParenR"/>
            </a:pPr>
            <a:r>
              <a:rPr lang="pt-BR" dirty="0">
                <a:solidFill>
                  <a:schemeClr val="tx1"/>
                </a:solidFill>
                <a:latin typeface="Century Gothic" panose="020B0502020202020204" pitchFamily="34" charset="0"/>
              </a:rPr>
              <a:t>vigilância ativa da saúde ocupacional, por meio de exames médicos dirigidos que incluam, além dos exames previstos nesta NR, a coleta de dados sobre sinais e sintomas de agravos à saúde relacionados aos riscos ocupacionais. </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80488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NR-7 - </a:t>
            </a:r>
            <a:r>
              <a:rPr lang="pt-BR" sz="2800" b="0" i="0" dirty="0">
                <a:solidFill>
                  <a:srgbClr val="FFFF00"/>
                </a:solidFill>
                <a:effectLst/>
                <a:latin typeface="Century Gothic" panose="020B0502020202020204" pitchFamily="34" charset="0"/>
                <a:cs typeface="Arial" panose="020B0604020202020204" pitchFamily="34" charset="0"/>
              </a:rPr>
              <a:t>Programa de Controle Médico de Saúde Ocupacional - PCMSO</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ANEXO II CONTROLE MÉDICO OCUPACIONAL DA EXPOSIÇÃO A NÍVEIS DE PRESSÃO SONORA ELEVADOS</a:t>
            </a:r>
          </a:p>
          <a:p>
            <a:pPr marL="0" indent="0" algn="just">
              <a:lnSpc>
                <a:spcPct val="115000"/>
              </a:lnSpc>
              <a:buNone/>
            </a:pPr>
            <a:r>
              <a:rPr lang="pt-BR" dirty="0">
                <a:solidFill>
                  <a:schemeClr val="tx1"/>
                </a:solidFill>
                <a:latin typeface="Century Gothic" panose="020B0502020202020204" pitchFamily="34" charset="0"/>
              </a:rPr>
              <a:t>2. Devem ser submetidos a exames audiométricos de referência e </a:t>
            </a:r>
            <a:r>
              <a:rPr lang="pt-BR" dirty="0" err="1">
                <a:solidFill>
                  <a:schemeClr val="tx1"/>
                </a:solidFill>
                <a:latin typeface="Century Gothic" panose="020B0502020202020204" pitchFamily="34" charset="0"/>
              </a:rPr>
              <a:t>seqüenciais</a:t>
            </a:r>
            <a:r>
              <a:rPr lang="pt-BR" dirty="0">
                <a:solidFill>
                  <a:schemeClr val="tx1"/>
                </a:solidFill>
                <a:latin typeface="Century Gothic" panose="020B0502020202020204" pitchFamily="34" charset="0"/>
              </a:rPr>
              <a:t> todos os empregados que exerçam ou exercerão suas atividades em ambientes cujos níveis de pressão sonora estejam acima dos níveis de ação, conforme informado no PGR da organização, independentemente do uso de protetor auditivo.</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29852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NR-7 - </a:t>
            </a:r>
            <a:r>
              <a:rPr lang="pt-BR" sz="2800" b="0" i="0" dirty="0">
                <a:solidFill>
                  <a:srgbClr val="FFFF00"/>
                </a:solidFill>
                <a:effectLst/>
                <a:latin typeface="Century Gothic" panose="020B0502020202020204" pitchFamily="34" charset="0"/>
                <a:cs typeface="Arial" panose="020B0604020202020204" pitchFamily="34" charset="0"/>
              </a:rPr>
              <a:t>Programa de Controle Médico de Saúde Ocupacional - PCMSO</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ANEXO III CONTROLE RADIOLÓGICO E ESPIROMÉTRICO DA EXPOSIÇÃO A AGENTES QUÍMICOS</a:t>
            </a:r>
          </a:p>
          <a:p>
            <a:pPr marL="0" indent="0" algn="just">
              <a:lnSpc>
                <a:spcPct val="115000"/>
              </a:lnSpc>
              <a:buNone/>
            </a:pPr>
            <a:r>
              <a:rPr lang="pt-BR" dirty="0">
                <a:solidFill>
                  <a:schemeClr val="tx1"/>
                </a:solidFill>
                <a:latin typeface="Century Gothic" panose="020B0502020202020204" pitchFamily="34" charset="0"/>
              </a:rPr>
              <a:t>1. Este Anexo estabelece as condições técnicas e parâmetros mínimos para a realização de: a) Radiografias de Tórax - RXTP em programas de controle médico em saúde ocupacional de empregados expostos a poeiras minerais, de acordo com os critérios da Organização Internacional do Trabalho - OIT; b) Espirometrias para avaliação da função respiratória em empregados expostos a poeiras minerais e para avaliação de empregados com indicação de uso de equipamentos individuais de proteção respiratória.</a:t>
            </a:r>
            <a:endParaRPr lang="pt-BR"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78507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NR-9 - </a:t>
            </a:r>
            <a:r>
              <a:rPr lang="pt-BR" sz="2800" b="0" i="0" dirty="0">
                <a:solidFill>
                  <a:srgbClr val="FFFF00"/>
                </a:solidFill>
                <a:effectLst/>
                <a:latin typeface="Century Gothic" panose="020B0502020202020204" pitchFamily="34" charset="0"/>
                <a:cs typeface="Arial" panose="020B0604020202020204" pitchFamily="34" charset="0"/>
              </a:rPr>
              <a:t>Avaliação e Controle das Exposições Ocupacionais a Agentes Físicos, Químicos e Biológicos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https://www.gov.br/trabalho-e-previdencia/pt-br/composicao/orgaos-especificos/secretaria-de-trabalho/inspecao/seguranca-e-saude-no-trabalho/normas-regulamentadoras/nr-09-atualizada-2021-com-anexos-vibra-e-calor.pdf</a:t>
            </a:r>
          </a:p>
        </p:txBody>
      </p:sp>
    </p:spTree>
    <p:extLst>
      <p:ext uri="{BB962C8B-B14F-4D97-AF65-F5344CB8AC3E}">
        <p14:creationId xmlns:p14="http://schemas.microsoft.com/office/powerpoint/2010/main" val="33523028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NR-9 - </a:t>
            </a:r>
            <a:r>
              <a:rPr lang="pt-BR" sz="2800" b="0" i="0" dirty="0">
                <a:solidFill>
                  <a:srgbClr val="FFFF00"/>
                </a:solidFill>
                <a:effectLst/>
                <a:latin typeface="Century Gothic" panose="020B0502020202020204" pitchFamily="34" charset="0"/>
                <a:cs typeface="Arial" panose="020B0604020202020204" pitchFamily="34" charset="0"/>
              </a:rPr>
              <a:t>Avaliação e Controle das Exposições Ocupacionais a Agentes Físicos, Químicos e Biológicos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9.5.2 Devem ser adotadas as medidas necessárias para a eliminação ou o controle das exposições ocupacionais relacionados aos agentes físicos, químicos e biológicos, de acordo com os critérios estabelecidos nos Anexos desta NR, em conformidade com o PGR. </a:t>
            </a:r>
          </a:p>
        </p:txBody>
      </p:sp>
    </p:spTree>
    <p:extLst>
      <p:ext uri="{BB962C8B-B14F-4D97-AF65-F5344CB8AC3E}">
        <p14:creationId xmlns:p14="http://schemas.microsoft.com/office/powerpoint/2010/main" val="1816941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NR-9 - </a:t>
            </a:r>
            <a:r>
              <a:rPr lang="pt-BR" sz="2800" b="0" i="0" dirty="0">
                <a:solidFill>
                  <a:srgbClr val="FFFF00"/>
                </a:solidFill>
                <a:effectLst/>
                <a:latin typeface="Century Gothic" panose="020B0502020202020204" pitchFamily="34" charset="0"/>
                <a:cs typeface="Arial" panose="020B0604020202020204" pitchFamily="34" charset="0"/>
              </a:rPr>
              <a:t>Avaliação e Controle das Exposições Ocupacionais a Agentes Físicos, Químicos e Biológicos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9.6.1 Enquanto não forem estabelecidos os Anexos a esta Norma, devem ser adotados para fins de medidas de prevenção: a) os critérios e limites de tolerância constantes na NR-15 e seus anexos; b) como nível de ação para agentes químicos, a metade dos limites de tolerância; c) como nível de ação para o agente físico ruído, a metade da dose. </a:t>
            </a:r>
          </a:p>
        </p:txBody>
      </p:sp>
    </p:spTree>
    <p:extLst>
      <p:ext uri="{BB962C8B-B14F-4D97-AF65-F5344CB8AC3E}">
        <p14:creationId xmlns:p14="http://schemas.microsoft.com/office/powerpoint/2010/main" val="5876518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NR-9 - </a:t>
            </a:r>
            <a:r>
              <a:rPr lang="pt-BR" sz="2800" b="0" i="0" dirty="0">
                <a:solidFill>
                  <a:srgbClr val="FFFF00"/>
                </a:solidFill>
                <a:effectLst/>
                <a:latin typeface="Century Gothic" panose="020B0502020202020204" pitchFamily="34" charset="0"/>
                <a:cs typeface="Arial" panose="020B0604020202020204" pitchFamily="34" charset="0"/>
              </a:rPr>
              <a:t>Avaliação e Controle das Exposições Ocupacionais a Agentes Físicos, Químicos e Biológicos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9.6.1.1 Na ausência de limites de tolerância previstos na NR-15 e seus anexos, devem ser utilizados como referência para a adoção de medidas de prevenção aqueles previstos pela American </a:t>
            </a:r>
            <a:r>
              <a:rPr lang="pt-BR" dirty="0" err="1">
                <a:solidFill>
                  <a:schemeClr val="tx1"/>
                </a:solidFill>
                <a:latin typeface="Century Gothic" panose="020B0502020202020204" pitchFamily="34" charset="0"/>
              </a:rPr>
              <a:t>Conference</a:t>
            </a:r>
            <a:r>
              <a:rPr lang="pt-BR" dirty="0">
                <a:solidFill>
                  <a:schemeClr val="tx1"/>
                </a:solidFill>
                <a:latin typeface="Century Gothic" panose="020B0502020202020204" pitchFamily="34" charset="0"/>
              </a:rPr>
              <a:t> </a:t>
            </a:r>
            <a:r>
              <a:rPr lang="pt-BR" dirty="0" err="1">
                <a:solidFill>
                  <a:schemeClr val="tx1"/>
                </a:solidFill>
                <a:latin typeface="Century Gothic" panose="020B0502020202020204" pitchFamily="34" charset="0"/>
              </a:rPr>
              <a:t>of</a:t>
            </a:r>
            <a:r>
              <a:rPr lang="pt-BR" dirty="0">
                <a:solidFill>
                  <a:schemeClr val="tx1"/>
                </a:solidFill>
                <a:latin typeface="Century Gothic" panose="020B0502020202020204" pitchFamily="34" charset="0"/>
              </a:rPr>
              <a:t> </a:t>
            </a:r>
            <a:r>
              <a:rPr lang="pt-BR" dirty="0" err="1">
                <a:solidFill>
                  <a:schemeClr val="tx1"/>
                </a:solidFill>
                <a:latin typeface="Century Gothic" panose="020B0502020202020204" pitchFamily="34" charset="0"/>
              </a:rPr>
              <a:t>Governmental</a:t>
            </a:r>
            <a:r>
              <a:rPr lang="pt-BR" dirty="0">
                <a:solidFill>
                  <a:schemeClr val="tx1"/>
                </a:solidFill>
                <a:latin typeface="Century Gothic" panose="020B0502020202020204" pitchFamily="34" charset="0"/>
              </a:rPr>
              <a:t> Industrial </a:t>
            </a:r>
            <a:r>
              <a:rPr lang="pt-BR" dirty="0" err="1">
                <a:solidFill>
                  <a:schemeClr val="tx1"/>
                </a:solidFill>
                <a:latin typeface="Century Gothic" panose="020B0502020202020204" pitchFamily="34" charset="0"/>
              </a:rPr>
              <a:t>Higyenists</a:t>
            </a:r>
            <a:r>
              <a:rPr lang="pt-BR" dirty="0">
                <a:solidFill>
                  <a:schemeClr val="tx1"/>
                </a:solidFill>
                <a:latin typeface="Century Gothic" panose="020B0502020202020204" pitchFamily="34" charset="0"/>
              </a:rPr>
              <a:t> - ACGIH. </a:t>
            </a:r>
          </a:p>
        </p:txBody>
      </p:sp>
    </p:spTree>
    <p:extLst>
      <p:ext uri="{BB962C8B-B14F-4D97-AF65-F5344CB8AC3E}">
        <p14:creationId xmlns:p14="http://schemas.microsoft.com/office/powerpoint/2010/main" val="17773295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NR-9 - </a:t>
            </a:r>
            <a:r>
              <a:rPr lang="pt-BR" sz="2800" b="0" i="0" dirty="0">
                <a:solidFill>
                  <a:srgbClr val="FFFF00"/>
                </a:solidFill>
                <a:effectLst/>
                <a:latin typeface="Century Gothic" panose="020B0502020202020204" pitchFamily="34" charset="0"/>
                <a:cs typeface="Arial" panose="020B0604020202020204" pitchFamily="34" charset="0"/>
              </a:rPr>
              <a:t>Avaliação e Controle das Exposições Ocupacionais a Agentes Físicos, Químicos e Biológicos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ANEXO I da NR-09 VIBRAÇÃO</a:t>
            </a:r>
          </a:p>
          <a:p>
            <a:pPr marL="0" indent="0" algn="just">
              <a:lnSpc>
                <a:spcPct val="115000"/>
              </a:lnSpc>
              <a:buNone/>
            </a:pPr>
            <a:r>
              <a:rPr lang="pt-BR" dirty="0">
                <a:solidFill>
                  <a:schemeClr val="tx1"/>
                </a:solidFill>
                <a:latin typeface="Century Gothic" panose="020B0502020202020204" pitchFamily="34" charset="0"/>
              </a:rPr>
              <a:t>1.1 Estabelecer os requisitos para a avaliação da exposição ocupacional às Vibrações em Mãos e Braços - VMB e às Vibrações de Corpo Inteiro - VCI, quando identificadas no Programa de Gerenciamento de Riscos - PGR, previsto na NR-01, e subsidiá-lo quanto às medidas de prevenção. </a:t>
            </a:r>
          </a:p>
        </p:txBody>
      </p:sp>
    </p:spTree>
    <p:extLst>
      <p:ext uri="{BB962C8B-B14F-4D97-AF65-F5344CB8AC3E}">
        <p14:creationId xmlns:p14="http://schemas.microsoft.com/office/powerpoint/2010/main" val="20720277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124744"/>
            <a:ext cx="6908088" cy="3980246"/>
          </a:xfrm>
        </p:spPr>
        <p:txBody>
          <a:bodyPr>
            <a:noAutofit/>
          </a:bodyPr>
          <a:lstStyle/>
          <a:p>
            <a:pPr marL="0" indent="0">
              <a:lnSpc>
                <a:spcPct val="115000"/>
              </a:lnSpc>
              <a:buNone/>
            </a:pPr>
            <a:r>
              <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rPr>
              <a:t>NR-9 - </a:t>
            </a:r>
            <a:r>
              <a:rPr lang="pt-BR" sz="2800" b="0" i="0" dirty="0">
                <a:solidFill>
                  <a:srgbClr val="FFFF00"/>
                </a:solidFill>
                <a:effectLst/>
                <a:latin typeface="Century Gothic" panose="020B0502020202020204" pitchFamily="34" charset="0"/>
                <a:cs typeface="Arial" panose="020B0604020202020204" pitchFamily="34" charset="0"/>
              </a:rPr>
              <a:t>Avaliação e Controle das Exposições Ocupacionais a Agentes Físicos, Químicos e Biológicos</a:t>
            </a:r>
            <a:endParaRPr lang="pt-BR" sz="2800" dirty="0">
              <a:solidFill>
                <a:srgbClr val="FFFF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gn="just">
              <a:lnSpc>
                <a:spcPct val="115000"/>
              </a:lnSpc>
              <a:buNone/>
            </a:pPr>
            <a:r>
              <a:rPr lang="pt-BR" dirty="0">
                <a:solidFill>
                  <a:schemeClr val="tx1"/>
                </a:solidFill>
                <a:latin typeface="Century Gothic" panose="020B0502020202020204" pitchFamily="34" charset="0"/>
              </a:rPr>
              <a:t>ANEXO III da NR-09 CALOR </a:t>
            </a:r>
          </a:p>
          <a:p>
            <a:pPr marL="0" indent="0" algn="just">
              <a:lnSpc>
                <a:spcPct val="115000"/>
              </a:lnSpc>
              <a:buNone/>
            </a:pPr>
            <a:r>
              <a:rPr lang="pt-BR" dirty="0">
                <a:solidFill>
                  <a:schemeClr val="tx1"/>
                </a:solidFill>
                <a:latin typeface="Century Gothic" panose="020B0502020202020204" pitchFamily="34" charset="0"/>
              </a:rPr>
              <a:t>1.1 Estabelecer os requisitos para a avaliação da exposição ocupacional ao agente físico calor, quando identificado no Programa de Gerenciamento de Riscos - PGR, previsto na NR-01, e subsidiá-lo quanto às medidas de prevenção. </a:t>
            </a:r>
          </a:p>
        </p:txBody>
      </p:sp>
    </p:spTree>
    <p:extLst>
      <p:ext uri="{BB962C8B-B14F-4D97-AF65-F5344CB8AC3E}">
        <p14:creationId xmlns:p14="http://schemas.microsoft.com/office/powerpoint/2010/main" val="1500767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6280" y="1248954"/>
            <a:ext cx="6908088" cy="3980246"/>
          </a:xfrm>
        </p:spPr>
        <p:txBody>
          <a:bodyPr>
            <a:noAutofit/>
          </a:bodyPr>
          <a:lstStyle/>
          <a:p>
            <a:pPr marL="0" indent="0">
              <a:buNone/>
            </a:pPr>
            <a:r>
              <a:rPr lang="pt-BR" sz="2800" dirty="0">
                <a:solidFill>
                  <a:srgbClr val="FFFF00"/>
                </a:solidFill>
                <a:effectLst/>
                <a:ea typeface="Times New Roman" panose="02020603050405020304" pitchFamily="18" charset="0"/>
                <a:cs typeface="Times New Roman" panose="02020603050405020304" pitchFamily="18" charset="0"/>
              </a:rPr>
              <a:t>Anexo I da NR-11 - </a:t>
            </a:r>
            <a:r>
              <a:rPr lang="pt-BR" sz="2800" dirty="0">
                <a:solidFill>
                  <a:srgbClr val="FFFF00"/>
                </a:solidFill>
              </a:rPr>
              <a:t>REGULAMENTO TÉCNICO DE PROCEDIMENTOS PARA MOVIMENTAÇÃO, ARMAZENAGEM E MANUSEIO DE CHAPAS DE ROCHAS ORNAMENTAIS</a:t>
            </a:r>
            <a:endParaRPr lang="pt-BR" sz="2800" dirty="0">
              <a:solidFill>
                <a:srgbClr val="FFFF00"/>
              </a:solidFill>
              <a:effectLst/>
              <a:ea typeface="Times New Roman" panose="02020603050405020304" pitchFamily="18" charset="0"/>
              <a:cs typeface="Times New Roman" panose="02020603050405020304" pitchFamily="18" charset="0"/>
            </a:endParaRPr>
          </a:p>
          <a:p>
            <a:pPr marL="0" indent="0">
              <a:buNone/>
            </a:pPr>
            <a:r>
              <a:rPr lang="pt-BR" dirty="0">
                <a:solidFill>
                  <a:schemeClr val="tx1"/>
                </a:solidFill>
                <a:effectLst/>
                <a:ea typeface="Calibri" panose="020F0502020204030204" pitchFamily="34" charset="0"/>
                <a:cs typeface="Times New Roman" panose="02020603050405020304" pitchFamily="18" charset="0"/>
              </a:rPr>
              <a:t>https://www.gov.br/trabalho-e-previdencia/pt-br/composicao/orgaos-especificos/secretaria-de-trabalho/inspecao/seguranca-e-saude-no-trabalho/normas-regulamentadoras/nr-11-anexo-01.pdf</a:t>
            </a:r>
          </a:p>
        </p:txBody>
      </p:sp>
    </p:spTree>
    <p:extLst>
      <p:ext uri="{BB962C8B-B14F-4D97-AF65-F5344CB8AC3E}">
        <p14:creationId xmlns:p14="http://schemas.microsoft.com/office/powerpoint/2010/main" val="398270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757808" y="1485094"/>
            <a:ext cx="7628384" cy="3887812"/>
          </a:xfrm>
        </p:spPr>
        <p:txBody>
          <a:bodyPr>
            <a:noAutofit/>
          </a:bodyPr>
          <a:lstStyle/>
          <a:p>
            <a:br>
              <a:rPr lang="pt-BR" sz="4000" b="1" dirty="0"/>
            </a:br>
            <a:br>
              <a:rPr lang="pt-BR" sz="4000" b="1" dirty="0"/>
            </a:br>
            <a:br>
              <a:rPr lang="pt-BR" sz="4000" b="1" dirty="0"/>
            </a:br>
            <a:br>
              <a:rPr lang="pt-BR" sz="4000" b="1" dirty="0"/>
            </a:br>
            <a:br>
              <a:rPr lang="pt-BR" sz="4000" b="1" dirty="0"/>
            </a:br>
            <a:r>
              <a:rPr lang="pt-BR" sz="4000" b="1" dirty="0"/>
              <a:t>MODERNAS </a:t>
            </a:r>
            <a:br>
              <a:rPr lang="pt-BR" sz="4000" b="1" dirty="0"/>
            </a:br>
            <a:r>
              <a:rPr lang="pt-BR" sz="4000" b="1" dirty="0"/>
              <a:t>RELAÇÕES </a:t>
            </a:r>
            <a:r>
              <a:rPr lang="pt-BR" sz="4000" b="1" dirty="0" err="1"/>
              <a:t>dE</a:t>
            </a:r>
            <a:r>
              <a:rPr lang="pt-BR" sz="4000" b="1" dirty="0"/>
              <a:t> trabalho</a:t>
            </a:r>
            <a:br>
              <a:rPr lang="pt-BR" sz="4000" b="1" dirty="0"/>
            </a:br>
            <a:br>
              <a:rPr lang="pt-BR" sz="4000" b="1" dirty="0"/>
            </a:br>
            <a:r>
              <a:rPr lang="pt-BR" sz="4000" b="1" dirty="0">
                <a:solidFill>
                  <a:srgbClr val="FFFF00"/>
                </a:solidFill>
              </a:rPr>
              <a:t>“Não é bom ter zelo sem conhecimento, nem ser precipitado e perder o caminho” </a:t>
            </a:r>
            <a:r>
              <a:rPr lang="pt-BR" sz="2000" b="1" dirty="0"/>
              <a:t>(Provérbios de Salomão, 19.2)</a:t>
            </a:r>
          </a:p>
        </p:txBody>
      </p:sp>
    </p:spTree>
    <p:extLst>
      <p:ext uri="{BB962C8B-B14F-4D97-AF65-F5344CB8AC3E}">
        <p14:creationId xmlns:p14="http://schemas.microsoft.com/office/powerpoint/2010/main" val="1340979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683568" y="1484784"/>
            <a:ext cx="7628384" cy="3887812"/>
          </a:xfrm>
        </p:spPr>
        <p:txBody>
          <a:bodyPr>
            <a:noAutofit/>
          </a:bodyPr>
          <a:lstStyle/>
          <a:p>
            <a:pPr algn="ctr"/>
            <a:br>
              <a:rPr lang="pt-BR" sz="4000" b="1" dirty="0"/>
            </a:br>
            <a:br>
              <a:rPr lang="pt-BR" sz="4000" b="1" dirty="0"/>
            </a:br>
            <a:br>
              <a:rPr lang="pt-BR" sz="4000" b="1" dirty="0"/>
            </a:br>
            <a:br>
              <a:rPr lang="pt-BR" sz="4000" b="1" dirty="0"/>
            </a:br>
            <a:br>
              <a:rPr lang="pt-BR" sz="4000" b="1" dirty="0"/>
            </a:br>
            <a:r>
              <a:rPr lang="pt-BR" sz="4000" b="1" dirty="0"/>
              <a:t>MUITO OBRIGADO!</a:t>
            </a:r>
            <a:br>
              <a:rPr lang="pt-BR" sz="4000" b="1" dirty="0"/>
            </a:br>
            <a:br>
              <a:rPr lang="pt-BR" sz="4000" b="1" dirty="0"/>
            </a:br>
            <a:r>
              <a:rPr lang="pt-BR" sz="3600" dirty="0"/>
              <a:t>Henrique </a:t>
            </a:r>
            <a:r>
              <a:rPr lang="pt-BR" sz="3600" dirty="0" err="1"/>
              <a:t>nelson</a:t>
            </a:r>
            <a:r>
              <a:rPr lang="pt-BR" sz="3600" dirty="0"/>
              <a:t> </a:t>
            </a:r>
            <a:r>
              <a:rPr lang="pt-BR" sz="3600" dirty="0" err="1"/>
              <a:t>ferreira</a:t>
            </a:r>
            <a:br>
              <a:rPr lang="pt-BR" sz="3600" dirty="0"/>
            </a:br>
            <a:r>
              <a:rPr lang="pt-BR" sz="2000" cap="none" dirty="0"/>
              <a:t>hnelsonferreira@gmail.com</a:t>
            </a:r>
            <a:br>
              <a:rPr lang="pt-BR" sz="2000" cap="none" dirty="0"/>
            </a:br>
            <a:r>
              <a:rPr lang="pt-BR" sz="2000" cap="none" dirty="0"/>
              <a:t>28-99994-7464</a:t>
            </a:r>
            <a:br>
              <a:rPr lang="pt-BR" sz="2000" cap="none" dirty="0"/>
            </a:br>
            <a:endParaRPr lang="pt-BR" sz="2000" dirty="0"/>
          </a:p>
        </p:txBody>
      </p:sp>
    </p:spTree>
    <p:extLst>
      <p:ext uri="{BB962C8B-B14F-4D97-AF65-F5344CB8AC3E}">
        <p14:creationId xmlns:p14="http://schemas.microsoft.com/office/powerpoint/2010/main" val="1814902025"/>
      </p:ext>
    </p:extLst>
  </p:cSld>
  <p:clrMapOvr>
    <a:masterClrMapping/>
  </p:clrMapOvr>
</p:sld>
</file>

<file path=ppt/theme/theme1.xml><?xml version="1.0" encoding="utf-8"?>
<a:theme xmlns:a="http://schemas.openxmlformats.org/drawingml/2006/main" name="Fatia">
  <a:themeElements>
    <a:clrScheme name="Personalizada 2">
      <a:dk1>
        <a:srgbClr val="17406D"/>
      </a:dk1>
      <a:lt1>
        <a:sysClr val="window" lastClr="FFFFFF"/>
      </a:lt1>
      <a:dk2>
        <a:srgbClr val="17406D"/>
      </a:dk2>
      <a:lt2>
        <a:srgbClr val="FFFFFF"/>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tia">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tia">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2396</TotalTime>
  <Words>1834</Words>
  <Application>Microsoft Office PowerPoint</Application>
  <PresentationFormat>Apresentação na tela (4:3)</PresentationFormat>
  <Paragraphs>82</Paragraphs>
  <Slides>35</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35</vt:i4>
      </vt:variant>
    </vt:vector>
  </HeadingPairs>
  <TitlesOfParts>
    <vt:vector size="40" baseType="lpstr">
      <vt:lpstr>Calibri</vt:lpstr>
      <vt:lpstr>Century Gothic</vt:lpstr>
      <vt:lpstr>Tahoma</vt:lpstr>
      <vt:lpstr>Wingdings 3</vt:lpstr>
      <vt:lpstr>Fatia</vt:lpstr>
      <vt:lpstr>     MODERNAS RELAÇÕES dE trabalho   PRIORIZANDO A SAÚDE E SEGURANÇA DO TRABALHO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MODERNAS  RELAÇÕES dE trabalho  “Não é bom ter zelo sem conhecimento, nem ser precipitado e perder o caminho” (Provérbios de Salomão, 19.2)</vt:lpstr>
      <vt:lpstr>     MUITO OBRIGADO!  Henrique nelson ferreira hnelsonferreira@gmail.com 28-99994-7464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DIREITOS DOS IDOSOS</dc:title>
  <dc:creator>xp</dc:creator>
  <cp:lastModifiedBy>Henrique</cp:lastModifiedBy>
  <cp:revision>155</cp:revision>
  <dcterms:created xsi:type="dcterms:W3CDTF">2009-07-16T20:03:03Z</dcterms:created>
  <dcterms:modified xsi:type="dcterms:W3CDTF">2022-02-16T14:33:24Z</dcterms:modified>
</cp:coreProperties>
</file>