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notesMasterIdLst>
    <p:notesMasterId r:id="rId11"/>
  </p:notesMasterIdLst>
  <p:sldIdLst>
    <p:sldId id="328" r:id="rId2"/>
    <p:sldId id="297" r:id="rId3"/>
    <p:sldId id="323" r:id="rId4"/>
    <p:sldId id="324" r:id="rId5"/>
    <p:sldId id="325" r:id="rId6"/>
    <p:sldId id="326" r:id="rId7"/>
    <p:sldId id="327" r:id="rId8"/>
    <p:sldId id="318" r:id="rId9"/>
    <p:sldId id="319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E8C89-978B-49C7-A7EB-6FD4C4BD0FBE}" type="datetimeFigureOut">
              <a:rPr lang="pt-BR" smtClean="0"/>
              <a:t>16/02/2023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47529-5A23-444B-B2CF-164C4870B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30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3145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934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2501D-5BED-473D-92A9-1A491F09EAC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247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727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C14E8-AF19-41D7-817E-1F19E50546C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7755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4541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3454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B7120-F576-4F35-BBC2-2E19711B02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1350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188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8944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368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4321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28102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54578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00901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28023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802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7884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2852936"/>
            <a:ext cx="7630616" cy="3024336"/>
          </a:xfrm>
        </p:spPr>
        <p:txBody>
          <a:bodyPr>
            <a:no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ATENÇÃO NAS RELAÇÕES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DE TRABALHO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2400" b="1" dirty="0">
                <a:solidFill>
                  <a:schemeClr val="tx1"/>
                </a:solidFill>
              </a:rPr>
              <a:t>RELAÇÕES INDIVIDUAIS</a:t>
            </a:r>
            <a:br>
              <a:rPr lang="pt-BR" sz="2400" b="1" dirty="0">
                <a:solidFill>
                  <a:schemeClr val="tx1"/>
                </a:solidFill>
              </a:rPr>
            </a:br>
            <a:r>
              <a:rPr lang="pt-BR" sz="2400" b="1" dirty="0">
                <a:solidFill>
                  <a:schemeClr val="tx1"/>
                </a:solidFill>
              </a:rPr>
              <a:t>RELAÇÕES COLETIVAS</a:t>
            </a:r>
            <a:br>
              <a:rPr lang="pt-BR" sz="2400" b="1" dirty="0">
                <a:solidFill>
                  <a:schemeClr val="tx1"/>
                </a:solidFill>
              </a:rPr>
            </a:br>
            <a:r>
              <a:rPr lang="pt-BR" sz="2400" b="1" dirty="0">
                <a:solidFill>
                  <a:schemeClr val="tx1"/>
                </a:solidFill>
              </a:rPr>
              <a:t>RELAÇÕES COM ENTIDADES SINDICAIS</a:t>
            </a:r>
            <a:br>
              <a:rPr lang="pt-BR" sz="2400" b="1" dirty="0">
                <a:solidFill>
                  <a:schemeClr val="tx1"/>
                </a:solidFill>
              </a:rPr>
            </a:br>
            <a:r>
              <a:rPr lang="pt-BR" sz="2400" b="1" dirty="0">
                <a:solidFill>
                  <a:schemeClr val="tx1"/>
                </a:solidFill>
              </a:rPr>
              <a:t>RELAÇÕES COM ENTES PÚBLICOS</a:t>
            </a:r>
            <a:br>
              <a:rPr lang="pt-BR" sz="2400" b="1" dirty="0">
                <a:solidFill>
                  <a:schemeClr val="tx1"/>
                </a:solidFill>
              </a:rPr>
            </a:br>
            <a:r>
              <a:rPr lang="pt-BR" sz="2400" b="1" dirty="0">
                <a:solidFill>
                  <a:schemeClr val="tx1"/>
                </a:solidFill>
              </a:rPr>
              <a:t>RELAÇÕES AMBIENTAIS DE TRABALHO</a:t>
            </a:r>
            <a:br>
              <a:rPr lang="pt-BR" sz="2400" b="1" dirty="0">
                <a:solidFill>
                  <a:schemeClr val="tx1"/>
                </a:solidFill>
              </a:rPr>
            </a:br>
            <a:r>
              <a:rPr lang="pt-BR" sz="2400" b="1" dirty="0">
                <a:solidFill>
                  <a:schemeClr val="tx1"/>
                </a:solidFill>
              </a:rPr>
              <a:t>RELAÇÕES DE TRABALHO SEM VÍNCULO  			DE EMPREGO</a:t>
            </a:r>
            <a:endParaRPr lang="pt-B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979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2852936"/>
            <a:ext cx="7630616" cy="3024336"/>
          </a:xfrm>
        </p:spPr>
        <p:txBody>
          <a:bodyPr>
            <a:noAutofit/>
          </a:bodyPr>
          <a:lstStyle/>
          <a:p>
            <a:pPr algn="ctr"/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3600" b="1" dirty="0">
                <a:solidFill>
                  <a:schemeClr val="tx1"/>
                </a:solidFill>
              </a:rPr>
              <a:t>ATENÇÃO NAS RELAÇÕES</a:t>
            </a:r>
            <a:br>
              <a:rPr lang="pt-BR" sz="3600" b="1" dirty="0">
                <a:solidFill>
                  <a:schemeClr val="tx1"/>
                </a:solidFill>
              </a:rPr>
            </a:br>
            <a:r>
              <a:rPr lang="pt-BR" sz="3600" b="1" dirty="0">
                <a:solidFill>
                  <a:schemeClr val="tx1"/>
                </a:solidFill>
              </a:rPr>
              <a:t>DE TRABALHO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4400" b="1" dirty="0">
                <a:solidFill>
                  <a:srgbClr val="FFFF00"/>
                </a:solidFill>
              </a:rPr>
              <a:t>ATENÇÃO NAS RELAÇÕES </a:t>
            </a:r>
            <a:r>
              <a:rPr lang="pt-BR" sz="4400" b="1" u="sng" dirty="0">
                <a:solidFill>
                  <a:srgbClr val="FFFF00"/>
                </a:solidFill>
              </a:rPr>
              <a:t>INDIVIDUAIS</a:t>
            </a:r>
            <a:r>
              <a:rPr lang="pt-BR" sz="4400" b="1" dirty="0">
                <a:solidFill>
                  <a:srgbClr val="FFFF00"/>
                </a:solidFill>
              </a:rPr>
              <a:t> DE TRABALHO</a:t>
            </a:r>
            <a:br>
              <a:rPr lang="pt-BR" sz="4000" b="1" dirty="0"/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dirty="0">
                <a:solidFill>
                  <a:srgbClr val="FFFF00"/>
                </a:solidFill>
                <a:effectLst/>
                <a:ea typeface="Times New Roman" panose="02020603050405020304" pitchFamily="18" charset="0"/>
              </a:rPr>
              <a:t>Cuidados na admissão:</a:t>
            </a:r>
            <a:r>
              <a:rPr lang="pt-BR" sz="3200" dirty="0">
                <a:effectLst/>
                <a:ea typeface="Times New Roman" panose="02020603050405020304" pitchFamily="18" charset="0"/>
              </a:rPr>
              <a:t> </a:t>
            </a:r>
          </a:p>
          <a:p>
            <a:pPr marL="457200" indent="-457200"/>
            <a:r>
              <a:rPr lang="pt-BR" sz="3600" dirty="0">
                <a:effectLst/>
                <a:ea typeface="Times New Roman" panose="02020603050405020304" pitchFamily="18" charset="0"/>
              </a:rPr>
              <a:t>No recrutamento </a:t>
            </a:r>
          </a:p>
          <a:p>
            <a:pPr marL="457200" indent="-457200"/>
            <a:r>
              <a:rPr lang="pt-BR" sz="3600" dirty="0">
                <a:effectLst/>
                <a:ea typeface="Times New Roman" panose="02020603050405020304" pitchFamily="18" charset="0"/>
              </a:rPr>
              <a:t>Na seleção de pessoal </a:t>
            </a:r>
          </a:p>
          <a:p>
            <a:pPr marL="457200" indent="-457200"/>
            <a:r>
              <a:rPr lang="pt-BR" sz="3600" dirty="0">
                <a:effectLst/>
                <a:ea typeface="Times New Roman" panose="02020603050405020304" pitchFamily="18" charset="0"/>
              </a:rPr>
              <a:t>Na elaboração do contrato de trabalho</a:t>
            </a:r>
            <a:endParaRPr lang="pt-BR" sz="3600" b="1" i="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84597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dirty="0">
                <a:solidFill>
                  <a:srgbClr val="FFFF00"/>
                </a:solidFill>
                <a:effectLst/>
                <a:ea typeface="Times New Roman" panose="02020603050405020304" pitchFamily="18" charset="0"/>
              </a:rPr>
              <a:t>Cuidados na determinação e controle: </a:t>
            </a:r>
          </a:p>
          <a:p>
            <a:pPr marL="457200" indent="-457200"/>
            <a:r>
              <a:rPr lang="pt-BR" sz="36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Da jornada de trabalho</a:t>
            </a:r>
          </a:p>
          <a:p>
            <a:pPr marL="457200" indent="-457200"/>
            <a:r>
              <a:rPr lang="pt-BR" sz="36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Dos cargos e funções a serem desempenhados</a:t>
            </a:r>
            <a:endParaRPr lang="pt-BR" sz="3600" b="1" i="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70681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dirty="0">
                <a:solidFill>
                  <a:srgbClr val="FFFF00"/>
                </a:solidFill>
                <a:effectLst/>
                <a:ea typeface="Times New Roman" panose="02020603050405020304" pitchFamily="18" charset="0"/>
              </a:rPr>
              <a:t>Cuidados com as normas sobre:</a:t>
            </a:r>
            <a:r>
              <a:rPr lang="pt-BR" sz="3600" dirty="0">
                <a:solidFill>
                  <a:srgbClr val="FFFF00"/>
                </a:solidFill>
                <a:effectLst/>
                <a:ea typeface="Times New Roman" panose="02020603050405020304" pitchFamily="18" charset="0"/>
              </a:rPr>
              <a:t> </a:t>
            </a:r>
          </a:p>
          <a:p>
            <a:pPr marL="457200" indent="-457200"/>
            <a:r>
              <a:rPr lang="pt-BR" sz="3600" dirty="0">
                <a:effectLst/>
                <a:ea typeface="Times New Roman" panose="02020603050405020304" pitchFamily="18" charset="0"/>
              </a:rPr>
              <a:t>O pagamento de salários </a:t>
            </a:r>
          </a:p>
          <a:p>
            <a:pPr marL="457200" indent="-457200"/>
            <a:r>
              <a:rPr lang="pt-BR" sz="3600" dirty="0">
                <a:effectLst/>
                <a:ea typeface="Times New Roman" panose="02020603050405020304" pitchFamily="18" charset="0"/>
              </a:rPr>
              <a:t>O pagamento de adicionais</a:t>
            </a:r>
          </a:p>
          <a:p>
            <a:pPr marL="457200" indent="-457200"/>
            <a:r>
              <a:rPr lang="pt-BR" sz="3600" dirty="0">
                <a:effectLst/>
                <a:ea typeface="Times New Roman" panose="02020603050405020304" pitchFamily="18" charset="0"/>
              </a:rPr>
              <a:t>O pagamento de gratificações</a:t>
            </a:r>
            <a:endParaRPr lang="pt-BR" sz="3600" b="1" i="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16887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dirty="0">
                <a:solidFill>
                  <a:srgbClr val="FFFF00"/>
                </a:solidFill>
                <a:effectLst/>
                <a:ea typeface="Times New Roman" panose="02020603050405020304" pitchFamily="18" charset="0"/>
              </a:rPr>
              <a:t>Cuidados no exercício do poder disciplinar:</a:t>
            </a:r>
          </a:p>
          <a:p>
            <a:pPr marL="457200" indent="-457200"/>
            <a:r>
              <a:rPr lang="pt-BR" sz="3600" i="0" dirty="0">
                <a:solidFill>
                  <a:schemeClr val="tx1"/>
                </a:solidFill>
                <a:effectLst/>
              </a:rPr>
              <a:t>Princípio da imediatidade</a:t>
            </a:r>
          </a:p>
          <a:p>
            <a:pPr marL="457200" indent="-457200"/>
            <a:r>
              <a:rPr lang="pt-BR" sz="3600" dirty="0">
                <a:solidFill>
                  <a:schemeClr val="tx1"/>
                </a:solidFill>
                <a:effectLst/>
              </a:rPr>
              <a:t>Princípio da razoabilidade</a:t>
            </a:r>
            <a:endParaRPr lang="pt-BR" sz="3600" i="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27694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4000" dirty="0">
                <a:solidFill>
                  <a:srgbClr val="FFFF00"/>
                </a:solidFill>
                <a:effectLst/>
                <a:ea typeface="Times New Roman" panose="02020603050405020304" pitchFamily="18" charset="0"/>
              </a:rPr>
              <a:t>Cuidados na rescisão do contrato de trabalho:</a:t>
            </a:r>
            <a:endParaRPr lang="pt-BR" sz="4000" b="1" i="0" dirty="0">
              <a:solidFill>
                <a:srgbClr val="FFFF00"/>
              </a:solidFill>
              <a:effectLst/>
            </a:endParaRPr>
          </a:p>
          <a:p>
            <a:pPr marL="457200" indent="-457200"/>
            <a:r>
              <a:rPr lang="pt-BR" sz="3600" dirty="0">
                <a:solidFill>
                  <a:schemeClr val="tx1"/>
                </a:solidFill>
              </a:rPr>
              <a:t>No aviso prévio</a:t>
            </a:r>
          </a:p>
          <a:p>
            <a:pPr marL="457200" indent="-457200"/>
            <a:r>
              <a:rPr lang="pt-BR" sz="3600" dirty="0">
                <a:solidFill>
                  <a:schemeClr val="tx1"/>
                </a:solidFill>
              </a:rPr>
              <a:t>Nos exames de saúde ocupacional</a:t>
            </a:r>
          </a:p>
          <a:p>
            <a:pPr marL="457200" indent="-457200"/>
            <a:r>
              <a:rPr lang="pt-BR" sz="3600" dirty="0">
                <a:solidFill>
                  <a:schemeClr val="tx1"/>
                </a:solidFill>
              </a:rPr>
              <a:t>Nas formas de rescisão</a:t>
            </a:r>
          </a:p>
        </p:txBody>
      </p:sp>
    </p:spTree>
    <p:extLst>
      <p:ext uri="{BB962C8B-B14F-4D97-AF65-F5344CB8AC3E}">
        <p14:creationId xmlns:p14="http://schemas.microsoft.com/office/powerpoint/2010/main" val="4203175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1485094"/>
            <a:ext cx="7628384" cy="3887812"/>
          </a:xfrm>
        </p:spPr>
        <p:txBody>
          <a:bodyPr>
            <a:noAutofit/>
          </a:bodyPr>
          <a:lstStyle/>
          <a:p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ATENÇÃO NAS RELAÇÕES </a:t>
            </a:r>
            <a:r>
              <a:rPr lang="pt-BR" sz="4000" b="1" u="sng" dirty="0">
                <a:solidFill>
                  <a:srgbClr val="FFFF00"/>
                </a:solidFill>
              </a:rPr>
              <a:t>INDIVIDUAIS</a:t>
            </a:r>
            <a:r>
              <a:rPr lang="pt-BR" sz="4000" b="1" dirty="0">
                <a:solidFill>
                  <a:srgbClr val="FFFF00"/>
                </a:solidFill>
              </a:rPr>
              <a:t> DE TRABALHO: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chemeClr val="tx1"/>
                </a:solidFill>
              </a:rPr>
              <a:t>“Não é bom ter zelo sem conhecimento, nem ser precipitado e perder o caminho”</a:t>
            </a:r>
            <a:r>
              <a:rPr lang="pt-BR" sz="4000" b="1" dirty="0">
                <a:solidFill>
                  <a:srgbClr val="FFFF00"/>
                </a:solidFill>
              </a:rPr>
              <a:t> </a:t>
            </a:r>
            <a:r>
              <a:rPr lang="pt-BR" sz="2000" b="1" dirty="0"/>
              <a:t>(Provérbios de Salomão, 19.2)</a:t>
            </a:r>
          </a:p>
        </p:txBody>
      </p:sp>
    </p:spTree>
    <p:extLst>
      <p:ext uri="{BB962C8B-B14F-4D97-AF65-F5344CB8AC3E}">
        <p14:creationId xmlns:p14="http://schemas.microsoft.com/office/powerpoint/2010/main" val="134097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476672"/>
            <a:ext cx="7628384" cy="3887812"/>
          </a:xfrm>
        </p:spPr>
        <p:txBody>
          <a:bodyPr>
            <a:noAutofit/>
          </a:bodyPr>
          <a:lstStyle/>
          <a:p>
            <a:pPr algn="ctr"/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MUITO OBRIGADO!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3600" dirty="0">
                <a:solidFill>
                  <a:srgbClr val="FFFF00"/>
                </a:solidFill>
              </a:rPr>
              <a:t>Henrique Nelson Ferreira</a:t>
            </a:r>
            <a:br>
              <a:rPr lang="pt-BR" sz="3600" dirty="0"/>
            </a:br>
            <a:r>
              <a:rPr lang="pt-BR" sz="2400" b="1" cap="none" dirty="0">
                <a:solidFill>
                  <a:srgbClr val="FFFF00"/>
                </a:solidFill>
              </a:rPr>
              <a:t>hnelsonferreira@gmail.com</a:t>
            </a:r>
            <a:br>
              <a:rPr lang="pt-BR" sz="2400" b="1" cap="none" dirty="0">
                <a:solidFill>
                  <a:srgbClr val="FFFF00"/>
                </a:solidFill>
              </a:rPr>
            </a:br>
            <a:r>
              <a:rPr lang="pt-BR" sz="2400" b="1" cap="none" dirty="0">
                <a:solidFill>
                  <a:srgbClr val="FFFF00"/>
                </a:solidFill>
              </a:rPr>
              <a:t>28-99994-7464</a:t>
            </a:r>
            <a:br>
              <a:rPr lang="pt-BR" sz="2000" cap="none" dirty="0"/>
            </a:b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149020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ósia">
  <a:themeElements>
    <a:clrScheme name="Ardósi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Ardósi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ósi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TM04033929[[fn=Ardósia]]</Template>
  <TotalTime>2422</TotalTime>
  <Words>216</Words>
  <Application>Microsoft Office PowerPoint</Application>
  <PresentationFormat>Apresentação na tela (4:3)</PresentationFormat>
  <Paragraphs>22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Calisto MT</vt:lpstr>
      <vt:lpstr>Wingdings 2</vt:lpstr>
      <vt:lpstr>Ardósia</vt:lpstr>
      <vt:lpstr>         ATENÇÃO NAS RELAÇÕES DE TRABALHO  RELAÇÕES INDIVIDUAIS RELAÇÕES COLETIVAS RELAÇÕES COM ENTIDADES SINDICAIS RELAÇÕES COM ENTES PÚBLICOS RELAÇÕES AMBIENTAIS DE TRABALHO RELAÇÕES DE TRABALHO SEM VÍNCULO     DE EMPREGO</vt:lpstr>
      <vt:lpstr>         ATENÇÃO NAS RELAÇÕES DE TRABALHO  ATENÇÃO NAS RELAÇÕES INDIVIDUAIS DE TRABALHO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ATENÇÃO NAS RELAÇÕES INDIVIDUAIS DE TRABALHO:  “Não é bom ter zelo sem conhecimento, nem ser precipitado e perder o caminho” (Provérbios de Salomão, 19.2)</vt:lpstr>
      <vt:lpstr>     MUITO OBRIGADO!  Henrique Nelson Ferreira hnelsonferreira@gmail.com 28-99994-7464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DIREITOS DOS IDOSOS</dc:title>
  <dc:creator>xp</dc:creator>
  <cp:lastModifiedBy>Henrique</cp:lastModifiedBy>
  <cp:revision>134</cp:revision>
  <dcterms:created xsi:type="dcterms:W3CDTF">2009-07-16T20:03:03Z</dcterms:created>
  <dcterms:modified xsi:type="dcterms:W3CDTF">2023-02-16T17:55:44Z</dcterms:modified>
</cp:coreProperties>
</file>